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283" r:id="rId3"/>
    <p:sldId id="284" r:id="rId4"/>
    <p:sldId id="320" r:id="rId5"/>
    <p:sldId id="308" r:id="rId6"/>
    <p:sldId id="919" r:id="rId7"/>
    <p:sldId id="920" r:id="rId8"/>
    <p:sldId id="922" r:id="rId9"/>
    <p:sldId id="921" r:id="rId10"/>
    <p:sldId id="923" r:id="rId11"/>
    <p:sldId id="924" r:id="rId12"/>
    <p:sldId id="918" r:id="rId13"/>
    <p:sldId id="520" r:id="rId14"/>
    <p:sldId id="925" r:id="rId15"/>
    <p:sldId id="265" r:id="rId16"/>
    <p:sldId id="295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FAD"/>
    <a:srgbClr val="B42710"/>
    <a:srgbClr val="F0B930"/>
    <a:srgbClr val="E4E4E4"/>
    <a:srgbClr val="E09729"/>
    <a:srgbClr val="525052"/>
    <a:srgbClr val="626366"/>
    <a:srgbClr val="68909E"/>
    <a:srgbClr val="6D97A5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3911" autoAdjust="0"/>
  </p:normalViewPr>
  <p:slideViewPr>
    <p:cSldViewPr snapToGrid="0">
      <p:cViewPr varScale="1">
        <p:scale>
          <a:sx n="72" d="100"/>
          <a:sy n="72" d="100"/>
        </p:scale>
        <p:origin x="13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2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91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813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88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-1512953" y="0"/>
            <a:ext cx="12167621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-1513332" y="1"/>
            <a:ext cx="12170664" cy="6858000"/>
          </a:xfrm>
          <a:custGeom>
            <a:avLst/>
            <a:gdLst>
              <a:gd name="connsiteX0" fmla="*/ 6096000 w 12192000"/>
              <a:gd name="connsiteY0" fmla="*/ 923924 h 6858000"/>
              <a:gd name="connsiteX1" fmla="*/ 3590925 w 12192000"/>
              <a:gd name="connsiteY1" fmla="*/ 3428999 h 6858000"/>
              <a:gd name="connsiteX2" fmla="*/ 6096000 w 12192000"/>
              <a:gd name="connsiteY2" fmla="*/ 5934074 h 6858000"/>
              <a:gd name="connsiteX3" fmla="*/ 8601075 w 12192000"/>
              <a:gd name="connsiteY3" fmla="*/ 3428999 h 6858000"/>
              <a:gd name="connsiteX4" fmla="*/ 6096000 w 12192000"/>
              <a:gd name="connsiteY4" fmla="*/ 92392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923924"/>
                </a:moveTo>
                <a:cubicBezTo>
                  <a:pt x="4712485" y="923924"/>
                  <a:pt x="3590925" y="2045484"/>
                  <a:pt x="3590925" y="3428999"/>
                </a:cubicBezTo>
                <a:cubicBezTo>
                  <a:pt x="3590925" y="4812514"/>
                  <a:pt x="4712485" y="5934074"/>
                  <a:pt x="6096000" y="5934074"/>
                </a:cubicBezTo>
                <a:cubicBezTo>
                  <a:pt x="7479515" y="5934074"/>
                  <a:pt x="8601075" y="4812514"/>
                  <a:pt x="8601075" y="3428999"/>
                </a:cubicBezTo>
                <a:cubicBezTo>
                  <a:pt x="8601075" y="2045484"/>
                  <a:pt x="7479515" y="923924"/>
                  <a:pt x="6096000" y="92392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-1512953" y="0"/>
            <a:ext cx="12167621" cy="6858000"/>
          </a:xfrm>
          <a:custGeom>
            <a:avLst/>
            <a:gdLst>
              <a:gd name="connsiteX0" fmla="*/ 0 w 12296776"/>
              <a:gd name="connsiteY0" fmla="*/ 0 h 6931026"/>
              <a:gd name="connsiteX1" fmla="*/ 4395788 w 12296776"/>
              <a:gd name="connsiteY1" fmla="*/ 0 h 6931026"/>
              <a:gd name="connsiteX2" fmla="*/ 2271263 w 12296776"/>
              <a:gd name="connsiteY2" fmla="*/ 3465513 h 6931026"/>
              <a:gd name="connsiteX3" fmla="*/ 4395788 w 12296776"/>
              <a:gd name="connsiteY3" fmla="*/ 6931026 h 6931026"/>
              <a:gd name="connsiteX4" fmla="*/ 0 w 12296776"/>
              <a:gd name="connsiteY4" fmla="*/ 6931026 h 6931026"/>
              <a:gd name="connsiteX5" fmla="*/ 0 w 12296776"/>
              <a:gd name="connsiteY5" fmla="*/ 0 h 6931026"/>
              <a:gd name="connsiteX6" fmla="*/ 7897813 w 12296776"/>
              <a:gd name="connsiteY6" fmla="*/ 0 h 6931026"/>
              <a:gd name="connsiteX7" fmla="*/ 12296776 w 12296776"/>
              <a:gd name="connsiteY7" fmla="*/ 0 h 6931026"/>
              <a:gd name="connsiteX8" fmla="*/ 12296776 w 12296776"/>
              <a:gd name="connsiteY8" fmla="*/ 6931026 h 6931026"/>
              <a:gd name="connsiteX9" fmla="*/ 7897813 w 12296776"/>
              <a:gd name="connsiteY9" fmla="*/ 6931026 h 6931026"/>
              <a:gd name="connsiteX10" fmla="*/ 10025520 w 12296776"/>
              <a:gd name="connsiteY10" fmla="*/ 3465513 h 6931026"/>
              <a:gd name="connsiteX11" fmla="*/ 7897813 w 12296776"/>
              <a:gd name="connsiteY11" fmla="*/ 0 h 6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776" h="6931026">
                <a:moveTo>
                  <a:pt x="0" y="0"/>
                </a:moveTo>
                <a:cubicBezTo>
                  <a:pt x="0" y="0"/>
                  <a:pt x="0" y="0"/>
                  <a:pt x="4395788" y="0"/>
                </a:cubicBezTo>
                <a:cubicBezTo>
                  <a:pt x="3135748" y="641998"/>
                  <a:pt x="2271263" y="1951547"/>
                  <a:pt x="2271263" y="3465513"/>
                </a:cubicBezTo>
                <a:cubicBezTo>
                  <a:pt x="2271263" y="4979479"/>
                  <a:pt x="3135748" y="6289028"/>
                  <a:pt x="4395788" y="6931026"/>
                </a:cubicBezTo>
                <a:cubicBezTo>
                  <a:pt x="4395788" y="6931026"/>
                  <a:pt x="4395788" y="6931026"/>
                  <a:pt x="0" y="6931026"/>
                </a:cubicBezTo>
                <a:cubicBezTo>
                  <a:pt x="0" y="6931026"/>
                  <a:pt x="0" y="6931026"/>
                  <a:pt x="0" y="0"/>
                </a:cubicBezTo>
                <a:close/>
                <a:moveTo>
                  <a:pt x="7897813" y="0"/>
                </a:moveTo>
                <a:lnTo>
                  <a:pt x="12296776" y="0"/>
                </a:lnTo>
                <a:cubicBezTo>
                  <a:pt x="12296776" y="0"/>
                  <a:pt x="12296776" y="0"/>
                  <a:pt x="12296776" y="6931026"/>
                </a:cubicBezTo>
                <a:cubicBezTo>
                  <a:pt x="12296776" y="6931026"/>
                  <a:pt x="12296776" y="6931026"/>
                  <a:pt x="7897813" y="6931026"/>
                </a:cubicBezTo>
                <a:cubicBezTo>
                  <a:pt x="9161040" y="6289028"/>
                  <a:pt x="10025520" y="4979479"/>
                  <a:pt x="10025520" y="3465513"/>
                </a:cubicBezTo>
                <a:cubicBezTo>
                  <a:pt x="10025520" y="1951547"/>
                  <a:pt x="9161040" y="641998"/>
                  <a:pt x="7897813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-1511810" y="0"/>
            <a:ext cx="12167621" cy="6858000"/>
          </a:xfrm>
          <a:custGeom>
            <a:avLst/>
            <a:gdLst>
              <a:gd name="connsiteX0" fmla="*/ 0 w 12296776"/>
              <a:gd name="connsiteY0" fmla="*/ 0 h 6931026"/>
              <a:gd name="connsiteX1" fmla="*/ 2506663 w 12296776"/>
              <a:gd name="connsiteY1" fmla="*/ 0 h 6931026"/>
              <a:gd name="connsiteX2" fmla="*/ 1125766 w 12296776"/>
              <a:gd name="connsiteY2" fmla="*/ 3465513 h 6931026"/>
              <a:gd name="connsiteX3" fmla="*/ 2506663 w 12296776"/>
              <a:gd name="connsiteY3" fmla="*/ 6931026 h 6931026"/>
              <a:gd name="connsiteX4" fmla="*/ 0 w 12296776"/>
              <a:gd name="connsiteY4" fmla="*/ 6931026 h 6931026"/>
              <a:gd name="connsiteX5" fmla="*/ 0 w 12296776"/>
              <a:gd name="connsiteY5" fmla="*/ 0 h 6931026"/>
              <a:gd name="connsiteX6" fmla="*/ 9786938 w 12296776"/>
              <a:gd name="connsiteY6" fmla="*/ 0 h 6931026"/>
              <a:gd name="connsiteX7" fmla="*/ 12296776 w 12296776"/>
              <a:gd name="connsiteY7" fmla="*/ 0 h 6931026"/>
              <a:gd name="connsiteX8" fmla="*/ 12296776 w 12296776"/>
              <a:gd name="connsiteY8" fmla="*/ 6931026 h 6931026"/>
              <a:gd name="connsiteX9" fmla="*/ 9786938 w 12296776"/>
              <a:gd name="connsiteY9" fmla="*/ 6931026 h 6931026"/>
              <a:gd name="connsiteX10" fmla="*/ 11171016 w 12296776"/>
              <a:gd name="connsiteY10" fmla="*/ 3465513 h 6931026"/>
              <a:gd name="connsiteX11" fmla="*/ 9786938 w 12296776"/>
              <a:gd name="connsiteY11" fmla="*/ 0 h 6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776" h="6931026">
                <a:moveTo>
                  <a:pt x="0" y="0"/>
                </a:moveTo>
                <a:cubicBezTo>
                  <a:pt x="0" y="0"/>
                  <a:pt x="0" y="0"/>
                  <a:pt x="2506663" y="0"/>
                </a:cubicBezTo>
                <a:cubicBezTo>
                  <a:pt x="1648785" y="903908"/>
                  <a:pt x="1125766" y="2124024"/>
                  <a:pt x="1125766" y="3465513"/>
                </a:cubicBezTo>
                <a:cubicBezTo>
                  <a:pt x="1125766" y="4807002"/>
                  <a:pt x="1648785" y="6027118"/>
                  <a:pt x="2506663" y="6931026"/>
                </a:cubicBezTo>
                <a:cubicBezTo>
                  <a:pt x="2506663" y="6931026"/>
                  <a:pt x="2506663" y="6931026"/>
                  <a:pt x="0" y="6931026"/>
                </a:cubicBezTo>
                <a:cubicBezTo>
                  <a:pt x="0" y="6931026"/>
                  <a:pt x="0" y="6931026"/>
                  <a:pt x="0" y="0"/>
                </a:cubicBezTo>
                <a:close/>
                <a:moveTo>
                  <a:pt x="9786938" y="0"/>
                </a:moveTo>
                <a:lnTo>
                  <a:pt x="12296776" y="0"/>
                </a:lnTo>
                <a:cubicBezTo>
                  <a:pt x="12296776" y="0"/>
                  <a:pt x="12296776" y="0"/>
                  <a:pt x="12296776" y="6931026"/>
                </a:cubicBezTo>
                <a:cubicBezTo>
                  <a:pt x="12296776" y="6931026"/>
                  <a:pt x="12296776" y="6931026"/>
                  <a:pt x="9786938" y="6931026"/>
                </a:cubicBezTo>
                <a:cubicBezTo>
                  <a:pt x="10644812" y="6027118"/>
                  <a:pt x="11171016" y="4807002"/>
                  <a:pt x="11171016" y="3465513"/>
                </a:cubicBezTo>
                <a:cubicBezTo>
                  <a:pt x="11171016" y="2124024"/>
                  <a:pt x="10644812" y="903908"/>
                  <a:pt x="9786938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0 0 L -0.08281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animMotion origin="layout" path="M 2.08333E-7 0 L 5E-6 0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 0 L 0.05625 0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Motion origin="layout" path="M 2.08333E-7 0 L 0.09857 0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" dur="5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5" dur="5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7" dur="5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9" dur="5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847439" cy="8135578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20100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85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5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3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29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61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92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70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93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E5BFE-EBFF-4D6E-8C56-06511E61A9FB}" type="datetimeFigureOut">
              <a:rPr lang="pt-BR" smtClean="0"/>
              <a:t>10/05/2018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0FDE-5EA0-4D88-A817-09CE079A6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55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EF97C444-F4DB-43A4-9863-4D8C099572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 b="3033"/>
          <a:stretch>
            <a:fillRect/>
          </a:stretch>
        </p:blipFill>
        <p:spPr>
          <a:xfrm>
            <a:off x="-1512953" y="0"/>
            <a:ext cx="12167621" cy="6858000"/>
          </a:xfrm>
          <a:noFill/>
        </p:spPr>
      </p:pic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A57AE329-4316-4A6A-BDDC-DED8BC672E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039"/>
          <a:stretch>
            <a:fillRect/>
          </a:stretch>
        </p:blipFill>
        <p:spPr>
          <a:xfrm>
            <a:off x="-1513332" y="1"/>
            <a:ext cx="12170664" cy="6858000"/>
          </a:xfrm>
          <a:noFill/>
        </p:spPr>
      </p:pic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D59379C6-ADE1-4F7E-8F67-2A440D5721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 b="3033"/>
          <a:stretch>
            <a:fillRect/>
          </a:stretch>
        </p:blipFill>
        <p:spPr>
          <a:xfrm>
            <a:off x="-1512953" y="0"/>
            <a:ext cx="12167621" cy="6858000"/>
          </a:xfrm>
          <a:noFill/>
        </p:spPr>
      </p:pic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07247B46-EB8C-44E4-B5D2-1D735EC6AD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 b="3027"/>
          <a:stretch>
            <a:fillRect/>
          </a:stretch>
        </p:blipFill>
        <p:spPr>
          <a:xfrm>
            <a:off x="-1511810" y="0"/>
            <a:ext cx="12167621" cy="6858000"/>
          </a:xfrm>
          <a:noFill/>
        </p:spPr>
      </p:pic>
      <p:sp>
        <p:nvSpPr>
          <p:cNvPr id="11" name="TextBox 10"/>
          <p:cNvSpPr txBox="1"/>
          <p:nvPr/>
        </p:nvSpPr>
        <p:spPr>
          <a:xfrm>
            <a:off x="6034966" y="4738988"/>
            <a:ext cx="685335" cy="6491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15125F5-9ED1-46C2-87BB-270B672C970C}"/>
              </a:ext>
            </a:extLst>
          </p:cNvPr>
          <p:cNvSpPr txBox="1"/>
          <p:nvPr/>
        </p:nvSpPr>
        <p:spPr>
          <a:xfrm>
            <a:off x="891580" y="5472687"/>
            <a:ext cx="91440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+mj-lt"/>
              </a:rPr>
              <a:t>PEDRO BERNARDI | CHRISTIAN ALVES | FELIPE BUENO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07FFD2-3FC8-4E8A-87CB-1B5D2E006A55}"/>
              </a:ext>
            </a:extLst>
          </p:cNvPr>
          <p:cNvSpPr txBox="1"/>
          <p:nvPr/>
        </p:nvSpPr>
        <p:spPr>
          <a:xfrm>
            <a:off x="891580" y="5965663"/>
            <a:ext cx="914400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+mj-lt"/>
              </a:rPr>
              <a:t>PROFA. EDUARDA MAGANHA DE ALMEIDA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83076A8-0E62-4E28-B5D8-B76473AE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2575"/>
            <a:ext cx="6096528" cy="2022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2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861929CA-DAC9-4687-B736-56C6192F6226}"/>
              </a:ext>
            </a:extLst>
          </p:cNvPr>
          <p:cNvSpPr txBox="1">
            <a:spLocks/>
          </p:cNvSpPr>
          <p:nvPr/>
        </p:nvSpPr>
        <p:spPr>
          <a:xfrm>
            <a:off x="628650" y="1102364"/>
            <a:ext cx="7886700" cy="1190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REPOSITÓRIO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09D3CF-D419-437B-B45C-8C5EEE7FA763}"/>
              </a:ext>
            </a:extLst>
          </p:cNvPr>
          <p:cNvSpPr txBox="1"/>
          <p:nvPr/>
        </p:nvSpPr>
        <p:spPr>
          <a:xfrm>
            <a:off x="3019258" y="1512388"/>
            <a:ext cx="3661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latin typeface="+mj-lt"/>
              </a:rPr>
              <a:t>DE USÁRIO DO ARCH LINUX</a:t>
            </a:r>
            <a:endParaRPr lang="pt-BR" sz="2100" dirty="0">
              <a:latin typeface="+mj-lt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6FF707-81B6-4C10-8EBF-7CE514619F4C}"/>
              </a:ext>
            </a:extLst>
          </p:cNvPr>
          <p:cNvSpPr/>
          <p:nvPr/>
        </p:nvSpPr>
        <p:spPr>
          <a:xfrm>
            <a:off x="2185248" y="4263900"/>
            <a:ext cx="1476000" cy="147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C97F8A5-4CC7-4FCB-B80B-0CBF7B0867FC}"/>
              </a:ext>
            </a:extLst>
          </p:cNvPr>
          <p:cNvSpPr/>
          <p:nvPr/>
        </p:nvSpPr>
        <p:spPr>
          <a:xfrm>
            <a:off x="5566556" y="4324378"/>
            <a:ext cx="1476000" cy="1476000"/>
          </a:xfrm>
          <a:prstGeom prst="ellipse">
            <a:avLst/>
          </a:prstGeom>
          <a:solidFill>
            <a:srgbClr val="626366"/>
          </a:solidFill>
          <a:ln w="19050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2E76201-DEDB-4AF1-B458-4304F18BA84E}"/>
              </a:ext>
            </a:extLst>
          </p:cNvPr>
          <p:cNvCxnSpPr>
            <a:cxnSpLocks/>
          </p:cNvCxnSpPr>
          <p:nvPr/>
        </p:nvCxnSpPr>
        <p:spPr>
          <a:xfrm>
            <a:off x="3782624" y="5194389"/>
            <a:ext cx="1625981" cy="0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4F52CF5-F3E7-4C9A-8AC1-C2B0BDF251FA}"/>
              </a:ext>
            </a:extLst>
          </p:cNvPr>
          <p:cNvCxnSpPr>
            <a:cxnSpLocks/>
          </p:cNvCxnSpPr>
          <p:nvPr/>
        </p:nvCxnSpPr>
        <p:spPr>
          <a:xfrm flipV="1">
            <a:off x="3751814" y="4945627"/>
            <a:ext cx="1606043" cy="1"/>
          </a:xfrm>
          <a:prstGeom prst="straightConnector1">
            <a:avLst/>
          </a:prstGeom>
          <a:ln w="38100">
            <a:solidFill>
              <a:srgbClr val="68909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C86D4ACF-199E-41A8-8166-5EF4988B1DFE}"/>
              </a:ext>
            </a:extLst>
          </p:cNvPr>
          <p:cNvSpPr txBox="1">
            <a:spLocks/>
          </p:cNvSpPr>
          <p:nvPr/>
        </p:nvSpPr>
        <p:spPr>
          <a:xfrm>
            <a:off x="628650" y="2198667"/>
            <a:ext cx="8346538" cy="2638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 </a:t>
            </a:r>
            <a:r>
              <a:rPr lang="pt-BR" sz="2400" b="1" dirty="0" err="1"/>
              <a:t>Arch</a:t>
            </a:r>
            <a:r>
              <a:rPr lang="pt-BR" sz="2400" b="1" dirty="0"/>
              <a:t> </a:t>
            </a:r>
            <a:r>
              <a:rPr lang="pt-BR" sz="2400" b="1" dirty="0" err="1"/>
              <a:t>User</a:t>
            </a:r>
            <a:r>
              <a:rPr lang="pt-BR" sz="2400" b="1" dirty="0"/>
              <a:t> </a:t>
            </a:r>
            <a:r>
              <a:rPr lang="pt-BR" sz="2400" b="1" dirty="0" err="1"/>
              <a:t>Repository</a:t>
            </a:r>
            <a:r>
              <a:rPr lang="pt-BR" sz="2400" b="1" dirty="0"/>
              <a:t> (AUR) </a:t>
            </a:r>
            <a:r>
              <a:rPr lang="pt-BR" sz="2400" dirty="0"/>
              <a:t>é um repositório dirigido pela comunidade para usuários do </a:t>
            </a:r>
            <a:r>
              <a:rPr lang="pt-BR" sz="2400" dirty="0" err="1"/>
              <a:t>Arch</a:t>
            </a:r>
            <a:r>
              <a:rPr lang="pt-BR" sz="2400" dirty="0"/>
              <a:t>.</a:t>
            </a:r>
          </a:p>
          <a:p>
            <a:r>
              <a:rPr lang="pt-BR" sz="2400" dirty="0"/>
              <a:t> Ele contém descrições de pacotes (</a:t>
            </a:r>
            <a:r>
              <a:rPr lang="pt-BR" sz="2400" dirty="0" err="1"/>
              <a:t>PKGBUILDs</a:t>
            </a:r>
            <a:r>
              <a:rPr lang="pt-BR" sz="2400" dirty="0"/>
              <a:t>) que permitem a você compilar um pacote de um fonte com o </a:t>
            </a:r>
            <a:r>
              <a:rPr lang="pt-BR" sz="2400" b="1" dirty="0" err="1"/>
              <a:t>makepkg</a:t>
            </a:r>
            <a:r>
              <a:rPr lang="pt-BR" sz="2400" dirty="0"/>
              <a:t> e depois instalar via </a:t>
            </a:r>
            <a:r>
              <a:rPr lang="pt-BR" sz="2400" dirty="0" err="1"/>
              <a:t>pacman</a:t>
            </a:r>
            <a:r>
              <a:rPr lang="pt-BR" sz="2400" dirty="0"/>
              <a:t>.  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C58181-F85D-4F58-BB7E-B0AE302EA617}"/>
              </a:ext>
            </a:extLst>
          </p:cNvPr>
          <p:cNvSpPr txBox="1"/>
          <p:nvPr/>
        </p:nvSpPr>
        <p:spPr>
          <a:xfrm>
            <a:off x="2185248" y="4817234"/>
            <a:ext cx="149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j-lt"/>
              </a:rPr>
              <a:t>COMUNIDADE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7F53E67-E723-4E02-9583-60455D13C558}"/>
              </a:ext>
            </a:extLst>
          </p:cNvPr>
          <p:cNvSpPr/>
          <p:nvPr/>
        </p:nvSpPr>
        <p:spPr>
          <a:xfrm>
            <a:off x="6004217" y="4863685"/>
            <a:ext cx="60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AUR</a:t>
            </a:r>
          </a:p>
        </p:txBody>
      </p:sp>
    </p:spTree>
    <p:extLst>
      <p:ext uri="{BB962C8B-B14F-4D97-AF65-F5344CB8AC3E}">
        <p14:creationId xmlns:p14="http://schemas.microsoft.com/office/powerpoint/2010/main" val="264085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861929CA-DAC9-4687-B736-56C6192F6226}"/>
              </a:ext>
            </a:extLst>
          </p:cNvPr>
          <p:cNvSpPr txBox="1">
            <a:spLocks/>
          </p:cNvSpPr>
          <p:nvPr/>
        </p:nvSpPr>
        <p:spPr>
          <a:xfrm>
            <a:off x="628650" y="1102364"/>
            <a:ext cx="7886700" cy="1190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REPOSITÓRIO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09D3CF-D419-437B-B45C-8C5EEE7FA763}"/>
              </a:ext>
            </a:extLst>
          </p:cNvPr>
          <p:cNvSpPr txBox="1"/>
          <p:nvPr/>
        </p:nvSpPr>
        <p:spPr>
          <a:xfrm>
            <a:off x="3019258" y="1512388"/>
            <a:ext cx="3661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latin typeface="+mj-lt"/>
              </a:rPr>
              <a:t>DE USÁRIO DO ARCH LINUX</a:t>
            </a:r>
            <a:endParaRPr lang="pt-BR" sz="2100" dirty="0">
              <a:latin typeface="+mj-lt"/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C86D4ACF-199E-41A8-8166-5EF4988B1DFE}"/>
              </a:ext>
            </a:extLst>
          </p:cNvPr>
          <p:cNvSpPr txBox="1">
            <a:spLocks/>
          </p:cNvSpPr>
          <p:nvPr/>
        </p:nvSpPr>
        <p:spPr>
          <a:xfrm>
            <a:off x="628650" y="2198667"/>
            <a:ext cx="8346538" cy="33009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2400" dirty="0"/>
              <a:t>Obtenha os arquivos de compilação, incluindo o PKGBUILD e possivelmente outros arquivos necessários, como unidades </a:t>
            </a:r>
            <a:r>
              <a:rPr lang="pt-BR" sz="2400" b="1" dirty="0" err="1"/>
              <a:t>systemd</a:t>
            </a:r>
            <a:r>
              <a:rPr lang="pt-BR" sz="2400" b="1" dirty="0"/>
              <a:t> e patches </a:t>
            </a:r>
            <a:r>
              <a:rPr lang="pt-BR" sz="2400" dirty="0"/>
              <a:t>(geralmente não o código em si).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Certifique-se de que o PKGBUILD e os arquivos que o acompanham não são maliciosos ou duvidosos.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Execute </a:t>
            </a:r>
            <a:r>
              <a:rPr lang="pt-BR" sz="2400" b="1" dirty="0" err="1"/>
              <a:t>makepkg</a:t>
            </a:r>
            <a:r>
              <a:rPr lang="pt-BR" sz="2400" b="1" dirty="0"/>
              <a:t> -si </a:t>
            </a:r>
            <a:r>
              <a:rPr lang="pt-BR" sz="2400" dirty="0"/>
              <a:t>no diretório onde os arquivos foram salvos. Isso vai baixar o código, resolver as dependências com o </a:t>
            </a:r>
            <a:r>
              <a:rPr lang="pt-BR" sz="2400" dirty="0" err="1"/>
              <a:t>pacman</a:t>
            </a:r>
            <a:r>
              <a:rPr lang="pt-BR" sz="2400" dirty="0"/>
              <a:t>, compilá-lo, empacotá-lo e instalar o pacote.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 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B15643-523E-4EE8-A078-8668CFB5B116}"/>
              </a:ext>
            </a:extLst>
          </p:cNvPr>
          <p:cNvSpPr txBox="1"/>
          <p:nvPr/>
        </p:nvSpPr>
        <p:spPr>
          <a:xfrm flipH="1">
            <a:off x="1035644" y="5350598"/>
            <a:ext cx="793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mais informações:</a:t>
            </a:r>
          </a:p>
          <a:p>
            <a:r>
              <a:rPr lang="pt-BR" dirty="0"/>
              <a:t>https://wiki.archlinux.org/</a:t>
            </a:r>
            <a:r>
              <a:rPr lang="pt-BR" dirty="0" err="1"/>
              <a:t>index.php</a:t>
            </a:r>
            <a:r>
              <a:rPr lang="pt-BR" dirty="0"/>
              <a:t>/</a:t>
            </a:r>
            <a:r>
              <a:rPr lang="pt-BR" dirty="0" err="1"/>
              <a:t>Arch_User_Repository</a:t>
            </a:r>
            <a:r>
              <a:rPr lang="pt-BR" dirty="0"/>
              <a:t>_(Português)</a:t>
            </a:r>
          </a:p>
        </p:txBody>
      </p:sp>
    </p:spTree>
    <p:extLst>
      <p:ext uri="{BB962C8B-B14F-4D97-AF65-F5344CB8AC3E}">
        <p14:creationId xmlns:p14="http://schemas.microsoft.com/office/powerpoint/2010/main" val="195105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Oval 358"/>
          <p:cNvSpPr/>
          <p:nvPr/>
        </p:nvSpPr>
        <p:spPr>
          <a:xfrm>
            <a:off x="2953348" y="1944257"/>
            <a:ext cx="3180002" cy="3180002"/>
          </a:xfrm>
          <a:prstGeom prst="ellipse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17" name="Group 316"/>
          <p:cNvGrpSpPr/>
          <p:nvPr/>
        </p:nvGrpSpPr>
        <p:grpSpPr>
          <a:xfrm>
            <a:off x="3495597" y="4349871"/>
            <a:ext cx="2095500" cy="1665684"/>
            <a:chOff x="4697413" y="4633913"/>
            <a:chExt cx="2794000" cy="2220912"/>
          </a:xfrm>
        </p:grpSpPr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4937125" y="5316538"/>
              <a:ext cx="2317750" cy="1538287"/>
            </a:xfrm>
            <a:custGeom>
              <a:avLst/>
              <a:gdLst>
                <a:gd name="T0" fmla="*/ 14 w 615"/>
                <a:gd name="T1" fmla="*/ 0 h 408"/>
                <a:gd name="T2" fmla="*/ 601 w 615"/>
                <a:gd name="T3" fmla="*/ 0 h 408"/>
                <a:gd name="T4" fmla="*/ 615 w 615"/>
                <a:gd name="T5" fmla="*/ 13 h 408"/>
                <a:gd name="T6" fmla="*/ 615 w 615"/>
                <a:gd name="T7" fmla="*/ 394 h 408"/>
                <a:gd name="T8" fmla="*/ 601 w 615"/>
                <a:gd name="T9" fmla="*/ 408 h 408"/>
                <a:gd name="T10" fmla="*/ 14 w 615"/>
                <a:gd name="T11" fmla="*/ 408 h 408"/>
                <a:gd name="T12" fmla="*/ 0 w 615"/>
                <a:gd name="T13" fmla="*/ 394 h 408"/>
                <a:gd name="T14" fmla="*/ 0 w 615"/>
                <a:gd name="T15" fmla="*/ 13 h 408"/>
                <a:gd name="T16" fmla="*/ 14 w 615"/>
                <a:gd name="T1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5" h="408">
                  <a:moveTo>
                    <a:pt x="14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8" y="0"/>
                    <a:pt x="615" y="6"/>
                    <a:pt x="615" y="13"/>
                  </a:cubicBezTo>
                  <a:cubicBezTo>
                    <a:pt x="615" y="394"/>
                    <a:pt x="615" y="394"/>
                    <a:pt x="615" y="394"/>
                  </a:cubicBezTo>
                  <a:cubicBezTo>
                    <a:pt x="615" y="402"/>
                    <a:pt x="608" y="408"/>
                    <a:pt x="601" y="408"/>
                  </a:cubicBezTo>
                  <a:cubicBezTo>
                    <a:pt x="14" y="408"/>
                    <a:pt x="14" y="408"/>
                    <a:pt x="14" y="408"/>
                  </a:cubicBezTo>
                  <a:cubicBezTo>
                    <a:pt x="6" y="408"/>
                    <a:pt x="0" y="402"/>
                    <a:pt x="0" y="39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5092700" y="5316538"/>
              <a:ext cx="127000" cy="82550"/>
            </a:xfrm>
            <a:custGeom>
              <a:avLst/>
              <a:gdLst>
                <a:gd name="T0" fmla="*/ 0 w 34"/>
                <a:gd name="T1" fmla="*/ 0 h 22"/>
                <a:gd name="T2" fmla="*/ 34 w 34"/>
                <a:gd name="T3" fmla="*/ 0 h 22"/>
                <a:gd name="T4" fmla="*/ 34 w 34"/>
                <a:gd name="T5" fmla="*/ 19 h 22"/>
                <a:gd name="T6" fmla="*/ 30 w 34"/>
                <a:gd name="T7" fmla="*/ 22 h 22"/>
                <a:gd name="T8" fmla="*/ 3 w 34"/>
                <a:gd name="T9" fmla="*/ 22 h 22"/>
                <a:gd name="T10" fmla="*/ 0 w 34"/>
                <a:gd name="T11" fmla="*/ 19 h 22"/>
                <a:gd name="T12" fmla="*/ 0 w 3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1"/>
                    <a:pt x="32" y="22"/>
                    <a:pt x="3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1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6972300" y="5316538"/>
              <a:ext cx="127000" cy="82550"/>
            </a:xfrm>
            <a:custGeom>
              <a:avLst/>
              <a:gdLst>
                <a:gd name="T0" fmla="*/ 0 w 34"/>
                <a:gd name="T1" fmla="*/ 0 h 22"/>
                <a:gd name="T2" fmla="*/ 34 w 34"/>
                <a:gd name="T3" fmla="*/ 0 h 22"/>
                <a:gd name="T4" fmla="*/ 34 w 34"/>
                <a:gd name="T5" fmla="*/ 19 h 22"/>
                <a:gd name="T6" fmla="*/ 31 w 34"/>
                <a:gd name="T7" fmla="*/ 22 h 22"/>
                <a:gd name="T8" fmla="*/ 3 w 34"/>
                <a:gd name="T9" fmla="*/ 22 h 22"/>
                <a:gd name="T10" fmla="*/ 0 w 34"/>
                <a:gd name="T11" fmla="*/ 19 h 22"/>
                <a:gd name="T12" fmla="*/ 0 w 3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1"/>
                    <a:pt x="33" y="22"/>
                    <a:pt x="3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1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4697413" y="4633913"/>
              <a:ext cx="2794000" cy="655637"/>
            </a:xfrm>
            <a:custGeom>
              <a:avLst/>
              <a:gdLst>
                <a:gd name="T0" fmla="*/ 21 w 742"/>
                <a:gd name="T1" fmla="*/ 0 h 174"/>
                <a:gd name="T2" fmla="*/ 721 w 742"/>
                <a:gd name="T3" fmla="*/ 0 h 174"/>
                <a:gd name="T4" fmla="*/ 736 w 742"/>
                <a:gd name="T5" fmla="*/ 19 h 174"/>
                <a:gd name="T6" fmla="*/ 677 w 742"/>
                <a:gd name="T7" fmla="*/ 174 h 174"/>
                <a:gd name="T8" fmla="*/ 64 w 742"/>
                <a:gd name="T9" fmla="*/ 174 h 174"/>
                <a:gd name="T10" fmla="*/ 12 w 742"/>
                <a:gd name="T11" fmla="*/ 28 h 174"/>
                <a:gd name="T12" fmla="*/ 21 w 742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174">
                  <a:moveTo>
                    <a:pt x="21" y="0"/>
                  </a:moveTo>
                  <a:cubicBezTo>
                    <a:pt x="721" y="0"/>
                    <a:pt x="721" y="0"/>
                    <a:pt x="721" y="0"/>
                  </a:cubicBezTo>
                  <a:cubicBezTo>
                    <a:pt x="737" y="0"/>
                    <a:pt x="742" y="5"/>
                    <a:pt x="736" y="19"/>
                  </a:cubicBezTo>
                  <a:cubicBezTo>
                    <a:pt x="677" y="174"/>
                    <a:pt x="677" y="174"/>
                    <a:pt x="677" y="174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0" y="10"/>
                    <a:pt x="3" y="0"/>
                    <a:pt x="2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4854575" y="4740275"/>
              <a:ext cx="2478088" cy="501650"/>
            </a:xfrm>
            <a:custGeom>
              <a:avLst/>
              <a:gdLst>
                <a:gd name="T0" fmla="*/ 1561 w 1561"/>
                <a:gd name="T1" fmla="*/ 0 h 316"/>
                <a:gd name="T2" fmla="*/ 1459 w 1561"/>
                <a:gd name="T3" fmla="*/ 316 h 316"/>
                <a:gd name="T4" fmla="*/ 100 w 1561"/>
                <a:gd name="T5" fmla="*/ 316 h 316"/>
                <a:gd name="T6" fmla="*/ 0 w 1561"/>
                <a:gd name="T7" fmla="*/ 0 h 316"/>
                <a:gd name="T8" fmla="*/ 1561 w 1561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1" h="316">
                  <a:moveTo>
                    <a:pt x="1561" y="0"/>
                  </a:moveTo>
                  <a:lnTo>
                    <a:pt x="1459" y="316"/>
                  </a:lnTo>
                  <a:lnTo>
                    <a:pt x="100" y="316"/>
                  </a:lnTo>
                  <a:lnTo>
                    <a:pt x="0" y="0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4752975" y="4645025"/>
              <a:ext cx="2689225" cy="19050"/>
            </a:xfrm>
            <a:custGeom>
              <a:avLst/>
              <a:gdLst>
                <a:gd name="T0" fmla="*/ 2 w 714"/>
                <a:gd name="T1" fmla="*/ 0 h 5"/>
                <a:gd name="T2" fmla="*/ 711 w 714"/>
                <a:gd name="T3" fmla="*/ 0 h 5"/>
                <a:gd name="T4" fmla="*/ 714 w 714"/>
                <a:gd name="T5" fmla="*/ 2 h 5"/>
                <a:gd name="T6" fmla="*/ 714 w 714"/>
                <a:gd name="T7" fmla="*/ 2 h 5"/>
                <a:gd name="T8" fmla="*/ 711 w 714"/>
                <a:gd name="T9" fmla="*/ 5 h 5"/>
                <a:gd name="T10" fmla="*/ 2 w 714"/>
                <a:gd name="T11" fmla="*/ 5 h 5"/>
                <a:gd name="T12" fmla="*/ 0 w 714"/>
                <a:gd name="T13" fmla="*/ 2 h 5"/>
                <a:gd name="T14" fmla="*/ 0 w 714"/>
                <a:gd name="T15" fmla="*/ 2 h 5"/>
                <a:gd name="T16" fmla="*/ 2 w 71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4" h="5">
                  <a:moveTo>
                    <a:pt x="2" y="0"/>
                  </a:moveTo>
                  <a:cubicBezTo>
                    <a:pt x="711" y="0"/>
                    <a:pt x="711" y="0"/>
                    <a:pt x="711" y="0"/>
                  </a:cubicBezTo>
                  <a:cubicBezTo>
                    <a:pt x="713" y="0"/>
                    <a:pt x="714" y="1"/>
                    <a:pt x="714" y="2"/>
                  </a:cubicBezTo>
                  <a:cubicBezTo>
                    <a:pt x="714" y="2"/>
                    <a:pt x="714" y="2"/>
                    <a:pt x="714" y="2"/>
                  </a:cubicBezTo>
                  <a:cubicBezTo>
                    <a:pt x="714" y="4"/>
                    <a:pt x="713" y="5"/>
                    <a:pt x="71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5099050" y="5248275"/>
              <a:ext cx="114300" cy="131762"/>
            </a:xfrm>
            <a:custGeom>
              <a:avLst/>
              <a:gdLst>
                <a:gd name="T0" fmla="*/ 2 w 30"/>
                <a:gd name="T1" fmla="*/ 0 h 35"/>
                <a:gd name="T2" fmla="*/ 27 w 30"/>
                <a:gd name="T3" fmla="*/ 0 h 35"/>
                <a:gd name="T4" fmla="*/ 30 w 30"/>
                <a:gd name="T5" fmla="*/ 3 h 35"/>
                <a:gd name="T6" fmla="*/ 30 w 30"/>
                <a:gd name="T7" fmla="*/ 32 h 35"/>
                <a:gd name="T8" fmla="*/ 27 w 30"/>
                <a:gd name="T9" fmla="*/ 35 h 35"/>
                <a:gd name="T10" fmla="*/ 2 w 30"/>
                <a:gd name="T11" fmla="*/ 35 h 35"/>
                <a:gd name="T12" fmla="*/ 0 w 30"/>
                <a:gd name="T13" fmla="*/ 32 h 35"/>
                <a:gd name="T14" fmla="*/ 0 w 30"/>
                <a:gd name="T15" fmla="*/ 3 h 35"/>
                <a:gd name="T16" fmla="*/ 2 w 3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0" y="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8" y="35"/>
                    <a:pt x="27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6978650" y="5248275"/>
              <a:ext cx="114300" cy="131762"/>
            </a:xfrm>
            <a:custGeom>
              <a:avLst/>
              <a:gdLst>
                <a:gd name="T0" fmla="*/ 3 w 30"/>
                <a:gd name="T1" fmla="*/ 0 h 35"/>
                <a:gd name="T2" fmla="*/ 27 w 30"/>
                <a:gd name="T3" fmla="*/ 0 h 35"/>
                <a:gd name="T4" fmla="*/ 30 w 30"/>
                <a:gd name="T5" fmla="*/ 3 h 35"/>
                <a:gd name="T6" fmla="*/ 30 w 30"/>
                <a:gd name="T7" fmla="*/ 32 h 35"/>
                <a:gd name="T8" fmla="*/ 27 w 30"/>
                <a:gd name="T9" fmla="*/ 35 h 35"/>
                <a:gd name="T10" fmla="*/ 3 w 30"/>
                <a:gd name="T11" fmla="*/ 35 h 35"/>
                <a:gd name="T12" fmla="*/ 0 w 30"/>
                <a:gd name="T13" fmla="*/ 32 h 35"/>
                <a:gd name="T14" fmla="*/ 0 w 30"/>
                <a:gd name="T15" fmla="*/ 3 h 35"/>
                <a:gd name="T16" fmla="*/ 3 w 3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5">
                  <a:moveTo>
                    <a:pt x="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9" y="35"/>
                    <a:pt x="2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7013575" y="5519738"/>
              <a:ext cx="101600" cy="82550"/>
            </a:xfrm>
            <a:custGeom>
              <a:avLst/>
              <a:gdLst>
                <a:gd name="T0" fmla="*/ 4 w 27"/>
                <a:gd name="T1" fmla="*/ 0 h 22"/>
                <a:gd name="T2" fmla="*/ 23 w 27"/>
                <a:gd name="T3" fmla="*/ 0 h 22"/>
                <a:gd name="T4" fmla="*/ 27 w 27"/>
                <a:gd name="T5" fmla="*/ 4 h 22"/>
                <a:gd name="T6" fmla="*/ 27 w 27"/>
                <a:gd name="T7" fmla="*/ 18 h 22"/>
                <a:gd name="T8" fmla="*/ 23 w 27"/>
                <a:gd name="T9" fmla="*/ 22 h 22"/>
                <a:gd name="T10" fmla="*/ 4 w 27"/>
                <a:gd name="T11" fmla="*/ 22 h 22"/>
                <a:gd name="T12" fmla="*/ 0 w 27"/>
                <a:gd name="T13" fmla="*/ 18 h 22"/>
                <a:gd name="T14" fmla="*/ 0 w 27"/>
                <a:gd name="T15" fmla="*/ 4 h 22"/>
                <a:gd name="T16" fmla="*/ 4 w 27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2">
                  <a:moveTo>
                    <a:pt x="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0"/>
                    <a:pt x="25" y="22"/>
                    <a:pt x="2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7013575" y="5621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7013575" y="5749925"/>
              <a:ext cx="101600" cy="106362"/>
            </a:xfrm>
            <a:custGeom>
              <a:avLst/>
              <a:gdLst>
                <a:gd name="T0" fmla="*/ 5 w 27"/>
                <a:gd name="T1" fmla="*/ 0 h 28"/>
                <a:gd name="T2" fmla="*/ 22 w 27"/>
                <a:gd name="T3" fmla="*/ 0 h 28"/>
                <a:gd name="T4" fmla="*/ 27 w 27"/>
                <a:gd name="T5" fmla="*/ 4 h 28"/>
                <a:gd name="T6" fmla="*/ 27 w 27"/>
                <a:gd name="T7" fmla="*/ 24 h 28"/>
                <a:gd name="T8" fmla="*/ 22 w 27"/>
                <a:gd name="T9" fmla="*/ 28 h 28"/>
                <a:gd name="T10" fmla="*/ 5 w 27"/>
                <a:gd name="T11" fmla="*/ 28 h 28"/>
                <a:gd name="T12" fmla="*/ 0 w 27"/>
                <a:gd name="T13" fmla="*/ 24 h 28"/>
                <a:gd name="T14" fmla="*/ 0 w 27"/>
                <a:gd name="T15" fmla="*/ 4 h 28"/>
                <a:gd name="T16" fmla="*/ 5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8"/>
                    <a:pt x="22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7013575" y="5873750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7013575" y="6002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7013575" y="6126163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1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5" y="0"/>
                    <a:pt x="27" y="3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6884988" y="5519738"/>
              <a:ext cx="101600" cy="82550"/>
            </a:xfrm>
            <a:custGeom>
              <a:avLst/>
              <a:gdLst>
                <a:gd name="T0" fmla="*/ 4 w 27"/>
                <a:gd name="T1" fmla="*/ 0 h 22"/>
                <a:gd name="T2" fmla="*/ 23 w 27"/>
                <a:gd name="T3" fmla="*/ 0 h 22"/>
                <a:gd name="T4" fmla="*/ 27 w 27"/>
                <a:gd name="T5" fmla="*/ 4 h 22"/>
                <a:gd name="T6" fmla="*/ 27 w 27"/>
                <a:gd name="T7" fmla="*/ 18 h 22"/>
                <a:gd name="T8" fmla="*/ 23 w 27"/>
                <a:gd name="T9" fmla="*/ 22 h 22"/>
                <a:gd name="T10" fmla="*/ 4 w 27"/>
                <a:gd name="T11" fmla="*/ 22 h 22"/>
                <a:gd name="T12" fmla="*/ 0 w 27"/>
                <a:gd name="T13" fmla="*/ 18 h 22"/>
                <a:gd name="T14" fmla="*/ 0 w 27"/>
                <a:gd name="T15" fmla="*/ 4 h 22"/>
                <a:gd name="T16" fmla="*/ 4 w 27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2">
                  <a:moveTo>
                    <a:pt x="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0"/>
                    <a:pt x="25" y="22"/>
                    <a:pt x="2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6772275" y="5621338"/>
              <a:ext cx="214313" cy="109537"/>
            </a:xfrm>
            <a:custGeom>
              <a:avLst/>
              <a:gdLst>
                <a:gd name="T0" fmla="*/ 5 w 57"/>
                <a:gd name="T1" fmla="*/ 0 h 29"/>
                <a:gd name="T2" fmla="*/ 52 w 57"/>
                <a:gd name="T3" fmla="*/ 0 h 29"/>
                <a:gd name="T4" fmla="*/ 57 w 57"/>
                <a:gd name="T5" fmla="*/ 5 h 29"/>
                <a:gd name="T6" fmla="*/ 57 w 57"/>
                <a:gd name="T7" fmla="*/ 24 h 29"/>
                <a:gd name="T8" fmla="*/ 52 w 57"/>
                <a:gd name="T9" fmla="*/ 29 h 29"/>
                <a:gd name="T10" fmla="*/ 5 w 57"/>
                <a:gd name="T11" fmla="*/ 29 h 29"/>
                <a:gd name="T12" fmla="*/ 0 w 57"/>
                <a:gd name="T13" fmla="*/ 24 h 29"/>
                <a:gd name="T14" fmla="*/ 0 w 57"/>
                <a:gd name="T15" fmla="*/ 5 h 29"/>
                <a:gd name="T16" fmla="*/ 5 w 5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9">
                  <a:moveTo>
                    <a:pt x="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7" y="2"/>
                    <a:pt x="57" y="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6"/>
                    <a:pt x="55" y="29"/>
                    <a:pt x="5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6851650" y="5749925"/>
              <a:ext cx="134938" cy="106362"/>
            </a:xfrm>
            <a:custGeom>
              <a:avLst/>
              <a:gdLst>
                <a:gd name="T0" fmla="*/ 5 w 36"/>
                <a:gd name="T1" fmla="*/ 0 h 28"/>
                <a:gd name="T2" fmla="*/ 31 w 36"/>
                <a:gd name="T3" fmla="*/ 0 h 28"/>
                <a:gd name="T4" fmla="*/ 36 w 36"/>
                <a:gd name="T5" fmla="*/ 5 h 28"/>
                <a:gd name="T6" fmla="*/ 36 w 36"/>
                <a:gd name="T7" fmla="*/ 23 h 28"/>
                <a:gd name="T8" fmla="*/ 31 w 36"/>
                <a:gd name="T9" fmla="*/ 28 h 28"/>
                <a:gd name="T10" fmla="*/ 5 w 36"/>
                <a:gd name="T11" fmla="*/ 28 h 28"/>
                <a:gd name="T12" fmla="*/ 0 w 36"/>
                <a:gd name="T13" fmla="*/ 23 h 28"/>
                <a:gd name="T14" fmla="*/ 0 w 36"/>
                <a:gd name="T15" fmla="*/ 5 h 28"/>
                <a:gd name="T16" fmla="*/ 5 w 3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5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6"/>
                    <a:pt x="34" y="28"/>
                    <a:pt x="31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756400" y="5873750"/>
              <a:ext cx="230188" cy="109537"/>
            </a:xfrm>
            <a:custGeom>
              <a:avLst/>
              <a:gdLst>
                <a:gd name="T0" fmla="*/ 5 w 61"/>
                <a:gd name="T1" fmla="*/ 0 h 29"/>
                <a:gd name="T2" fmla="*/ 56 w 61"/>
                <a:gd name="T3" fmla="*/ 0 h 29"/>
                <a:gd name="T4" fmla="*/ 61 w 61"/>
                <a:gd name="T5" fmla="*/ 5 h 29"/>
                <a:gd name="T6" fmla="*/ 61 w 61"/>
                <a:gd name="T7" fmla="*/ 24 h 29"/>
                <a:gd name="T8" fmla="*/ 56 w 61"/>
                <a:gd name="T9" fmla="*/ 29 h 29"/>
                <a:gd name="T10" fmla="*/ 5 w 61"/>
                <a:gd name="T11" fmla="*/ 29 h 29"/>
                <a:gd name="T12" fmla="*/ 0 w 61"/>
                <a:gd name="T13" fmla="*/ 24 h 29"/>
                <a:gd name="T14" fmla="*/ 0 w 61"/>
                <a:gd name="T15" fmla="*/ 5 h 29"/>
                <a:gd name="T16" fmla="*/ 5 w 61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29">
                  <a:moveTo>
                    <a:pt x="5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1" y="3"/>
                    <a:pt x="61" y="5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7"/>
                    <a:pt x="59" y="29"/>
                    <a:pt x="56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6884988" y="6002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6884988" y="6126163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3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772275" y="5519738"/>
              <a:ext cx="90488" cy="82550"/>
            </a:xfrm>
            <a:custGeom>
              <a:avLst/>
              <a:gdLst>
                <a:gd name="T0" fmla="*/ 3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3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3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6651625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3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6534150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6413500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1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1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3" y="22"/>
                    <a:pt x="21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297613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6176963" y="5519738"/>
              <a:ext cx="93663" cy="82550"/>
            </a:xfrm>
            <a:custGeom>
              <a:avLst/>
              <a:gdLst>
                <a:gd name="T0" fmla="*/ 4 w 25"/>
                <a:gd name="T1" fmla="*/ 0 h 22"/>
                <a:gd name="T2" fmla="*/ 21 w 25"/>
                <a:gd name="T3" fmla="*/ 0 h 22"/>
                <a:gd name="T4" fmla="*/ 25 w 25"/>
                <a:gd name="T5" fmla="*/ 4 h 22"/>
                <a:gd name="T6" fmla="*/ 25 w 25"/>
                <a:gd name="T7" fmla="*/ 18 h 22"/>
                <a:gd name="T8" fmla="*/ 21 w 25"/>
                <a:gd name="T9" fmla="*/ 22 h 22"/>
                <a:gd name="T10" fmla="*/ 4 w 25"/>
                <a:gd name="T11" fmla="*/ 22 h 22"/>
                <a:gd name="T12" fmla="*/ 0 w 25"/>
                <a:gd name="T13" fmla="*/ 18 h 22"/>
                <a:gd name="T14" fmla="*/ 0 w 25"/>
                <a:gd name="T15" fmla="*/ 4 h 22"/>
                <a:gd name="T16" fmla="*/ 4 w 2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2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20"/>
                    <a:pt x="23" y="22"/>
                    <a:pt x="21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6059488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940425" y="5519738"/>
              <a:ext cx="93663" cy="82550"/>
            </a:xfrm>
            <a:custGeom>
              <a:avLst/>
              <a:gdLst>
                <a:gd name="T0" fmla="*/ 4 w 25"/>
                <a:gd name="T1" fmla="*/ 0 h 22"/>
                <a:gd name="T2" fmla="*/ 21 w 25"/>
                <a:gd name="T3" fmla="*/ 0 h 22"/>
                <a:gd name="T4" fmla="*/ 25 w 25"/>
                <a:gd name="T5" fmla="*/ 4 h 22"/>
                <a:gd name="T6" fmla="*/ 25 w 25"/>
                <a:gd name="T7" fmla="*/ 18 h 22"/>
                <a:gd name="T8" fmla="*/ 21 w 25"/>
                <a:gd name="T9" fmla="*/ 22 h 22"/>
                <a:gd name="T10" fmla="*/ 4 w 25"/>
                <a:gd name="T11" fmla="*/ 22 h 22"/>
                <a:gd name="T12" fmla="*/ 0 w 25"/>
                <a:gd name="T13" fmla="*/ 18 h 22"/>
                <a:gd name="T14" fmla="*/ 0 w 25"/>
                <a:gd name="T15" fmla="*/ 4 h 22"/>
                <a:gd name="T16" fmla="*/ 4 w 25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2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20"/>
                    <a:pt x="23" y="22"/>
                    <a:pt x="21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5822950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5705475" y="5519738"/>
              <a:ext cx="90488" cy="82550"/>
            </a:xfrm>
            <a:custGeom>
              <a:avLst/>
              <a:gdLst>
                <a:gd name="T0" fmla="*/ 3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3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3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5586413" y="5519738"/>
              <a:ext cx="88900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3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5468938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5348288" y="5519738"/>
              <a:ext cx="90488" cy="82550"/>
            </a:xfrm>
            <a:custGeom>
              <a:avLst/>
              <a:gdLst>
                <a:gd name="T0" fmla="*/ 4 w 24"/>
                <a:gd name="T1" fmla="*/ 0 h 22"/>
                <a:gd name="T2" fmla="*/ 21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3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232400" y="5519738"/>
              <a:ext cx="88900" cy="82550"/>
            </a:xfrm>
            <a:custGeom>
              <a:avLst/>
              <a:gdLst>
                <a:gd name="T0" fmla="*/ 4 w 24"/>
                <a:gd name="T1" fmla="*/ 0 h 22"/>
                <a:gd name="T2" fmla="*/ 20 w 24"/>
                <a:gd name="T3" fmla="*/ 0 h 22"/>
                <a:gd name="T4" fmla="*/ 24 w 24"/>
                <a:gd name="T5" fmla="*/ 4 h 22"/>
                <a:gd name="T6" fmla="*/ 24 w 24"/>
                <a:gd name="T7" fmla="*/ 18 h 22"/>
                <a:gd name="T8" fmla="*/ 20 w 24"/>
                <a:gd name="T9" fmla="*/ 22 h 22"/>
                <a:gd name="T10" fmla="*/ 4 w 24"/>
                <a:gd name="T11" fmla="*/ 22 h 22"/>
                <a:gd name="T12" fmla="*/ 0 w 24"/>
                <a:gd name="T13" fmla="*/ 18 h 22"/>
                <a:gd name="T14" fmla="*/ 0 w 24"/>
                <a:gd name="T15" fmla="*/ 4 h 22"/>
                <a:gd name="T16" fmla="*/ 4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2" y="22"/>
                    <a:pt x="2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5095875" y="5519738"/>
              <a:ext cx="101600" cy="82550"/>
            </a:xfrm>
            <a:custGeom>
              <a:avLst/>
              <a:gdLst>
                <a:gd name="T0" fmla="*/ 4 w 27"/>
                <a:gd name="T1" fmla="*/ 0 h 22"/>
                <a:gd name="T2" fmla="*/ 23 w 27"/>
                <a:gd name="T3" fmla="*/ 0 h 22"/>
                <a:gd name="T4" fmla="*/ 27 w 27"/>
                <a:gd name="T5" fmla="*/ 4 h 22"/>
                <a:gd name="T6" fmla="*/ 27 w 27"/>
                <a:gd name="T7" fmla="*/ 18 h 22"/>
                <a:gd name="T8" fmla="*/ 23 w 27"/>
                <a:gd name="T9" fmla="*/ 22 h 22"/>
                <a:gd name="T10" fmla="*/ 4 w 27"/>
                <a:gd name="T11" fmla="*/ 22 h 22"/>
                <a:gd name="T12" fmla="*/ 0 w 27"/>
                <a:gd name="T13" fmla="*/ 18 h 22"/>
                <a:gd name="T14" fmla="*/ 0 w 27"/>
                <a:gd name="T15" fmla="*/ 4 h 22"/>
                <a:gd name="T16" fmla="*/ 4 w 27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2">
                  <a:moveTo>
                    <a:pt x="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0"/>
                    <a:pt x="25" y="22"/>
                    <a:pt x="2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6643688" y="5621338"/>
              <a:ext cx="98425" cy="109537"/>
            </a:xfrm>
            <a:custGeom>
              <a:avLst/>
              <a:gdLst>
                <a:gd name="T0" fmla="*/ 5 w 26"/>
                <a:gd name="T1" fmla="*/ 0 h 29"/>
                <a:gd name="T2" fmla="*/ 22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2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6516688" y="5621338"/>
              <a:ext cx="96838" cy="109537"/>
            </a:xfrm>
            <a:custGeom>
              <a:avLst/>
              <a:gdLst>
                <a:gd name="T0" fmla="*/ 5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6388100" y="5621338"/>
              <a:ext cx="98425" cy="109537"/>
            </a:xfrm>
            <a:custGeom>
              <a:avLst/>
              <a:gdLst>
                <a:gd name="T0" fmla="*/ 4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4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4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6259513" y="5621338"/>
              <a:ext cx="98425" cy="109537"/>
            </a:xfrm>
            <a:custGeom>
              <a:avLst/>
              <a:gdLst>
                <a:gd name="T0" fmla="*/ 4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4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4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6132513" y="5621338"/>
              <a:ext cx="96838" cy="109537"/>
            </a:xfrm>
            <a:custGeom>
              <a:avLst/>
              <a:gdLst>
                <a:gd name="T0" fmla="*/ 4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4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4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6000750" y="5621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872163" y="5621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4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5743575" y="5621338"/>
              <a:ext cx="98425" cy="109537"/>
            </a:xfrm>
            <a:custGeom>
              <a:avLst/>
              <a:gdLst>
                <a:gd name="T0" fmla="*/ 5 w 26"/>
                <a:gd name="T1" fmla="*/ 0 h 29"/>
                <a:gd name="T2" fmla="*/ 22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2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5616575" y="5621338"/>
              <a:ext cx="96838" cy="109537"/>
            </a:xfrm>
            <a:custGeom>
              <a:avLst/>
              <a:gdLst>
                <a:gd name="T0" fmla="*/ 5 w 26"/>
                <a:gd name="T1" fmla="*/ 0 h 29"/>
                <a:gd name="T2" fmla="*/ 22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2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5487988" y="5621338"/>
              <a:ext cx="98425" cy="109537"/>
            </a:xfrm>
            <a:custGeom>
              <a:avLst/>
              <a:gdLst>
                <a:gd name="T0" fmla="*/ 5 w 26"/>
                <a:gd name="T1" fmla="*/ 0 h 29"/>
                <a:gd name="T2" fmla="*/ 22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2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5359400" y="5621338"/>
              <a:ext cx="98425" cy="109537"/>
            </a:xfrm>
            <a:custGeom>
              <a:avLst/>
              <a:gdLst>
                <a:gd name="T0" fmla="*/ 5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5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5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5232400" y="5621338"/>
              <a:ext cx="96838" cy="109537"/>
            </a:xfrm>
            <a:custGeom>
              <a:avLst/>
              <a:gdLst>
                <a:gd name="T0" fmla="*/ 4 w 26"/>
                <a:gd name="T1" fmla="*/ 0 h 29"/>
                <a:gd name="T2" fmla="*/ 21 w 26"/>
                <a:gd name="T3" fmla="*/ 0 h 29"/>
                <a:gd name="T4" fmla="*/ 26 w 26"/>
                <a:gd name="T5" fmla="*/ 5 h 29"/>
                <a:gd name="T6" fmla="*/ 26 w 26"/>
                <a:gd name="T7" fmla="*/ 24 h 29"/>
                <a:gd name="T8" fmla="*/ 21 w 26"/>
                <a:gd name="T9" fmla="*/ 29 h 29"/>
                <a:gd name="T10" fmla="*/ 4 w 26"/>
                <a:gd name="T11" fmla="*/ 29 h 29"/>
                <a:gd name="T12" fmla="*/ 0 w 26"/>
                <a:gd name="T13" fmla="*/ 24 h 29"/>
                <a:gd name="T14" fmla="*/ 0 w 26"/>
                <a:gd name="T15" fmla="*/ 5 h 29"/>
                <a:gd name="T16" fmla="*/ 4 w 2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6" y="2"/>
                    <a:pt x="26" y="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7"/>
                    <a:pt x="24" y="29"/>
                    <a:pt x="2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5095875" y="5621338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5095875" y="5749925"/>
              <a:ext cx="173038" cy="106362"/>
            </a:xfrm>
            <a:custGeom>
              <a:avLst/>
              <a:gdLst>
                <a:gd name="T0" fmla="*/ 6 w 46"/>
                <a:gd name="T1" fmla="*/ 0 h 28"/>
                <a:gd name="T2" fmla="*/ 41 w 46"/>
                <a:gd name="T3" fmla="*/ 0 h 28"/>
                <a:gd name="T4" fmla="*/ 46 w 46"/>
                <a:gd name="T5" fmla="*/ 5 h 28"/>
                <a:gd name="T6" fmla="*/ 46 w 46"/>
                <a:gd name="T7" fmla="*/ 23 h 28"/>
                <a:gd name="T8" fmla="*/ 41 w 46"/>
                <a:gd name="T9" fmla="*/ 28 h 28"/>
                <a:gd name="T10" fmla="*/ 6 w 46"/>
                <a:gd name="T11" fmla="*/ 28 h 28"/>
                <a:gd name="T12" fmla="*/ 0 w 46"/>
                <a:gd name="T13" fmla="*/ 23 h 28"/>
                <a:gd name="T14" fmla="*/ 0 w 46"/>
                <a:gd name="T15" fmla="*/ 5 h 28"/>
                <a:gd name="T16" fmla="*/ 6 w 4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8">
                  <a:moveTo>
                    <a:pt x="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6" y="2"/>
                    <a:pt x="46" y="5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6"/>
                    <a:pt x="44" y="28"/>
                    <a:pt x="41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3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5095875" y="5873750"/>
              <a:ext cx="200025" cy="109537"/>
            </a:xfrm>
            <a:custGeom>
              <a:avLst/>
              <a:gdLst>
                <a:gd name="T0" fmla="*/ 6 w 53"/>
                <a:gd name="T1" fmla="*/ 0 h 29"/>
                <a:gd name="T2" fmla="*/ 48 w 53"/>
                <a:gd name="T3" fmla="*/ 0 h 29"/>
                <a:gd name="T4" fmla="*/ 53 w 53"/>
                <a:gd name="T5" fmla="*/ 5 h 29"/>
                <a:gd name="T6" fmla="*/ 53 w 53"/>
                <a:gd name="T7" fmla="*/ 24 h 29"/>
                <a:gd name="T8" fmla="*/ 48 w 53"/>
                <a:gd name="T9" fmla="*/ 29 h 29"/>
                <a:gd name="T10" fmla="*/ 6 w 53"/>
                <a:gd name="T11" fmla="*/ 29 h 29"/>
                <a:gd name="T12" fmla="*/ 0 w 53"/>
                <a:gd name="T13" fmla="*/ 24 h 29"/>
                <a:gd name="T14" fmla="*/ 0 w 53"/>
                <a:gd name="T15" fmla="*/ 5 h 29"/>
                <a:gd name="T16" fmla="*/ 6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6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3" y="3"/>
                    <a:pt x="53" y="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7"/>
                    <a:pt x="50" y="29"/>
                    <a:pt x="4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5095875" y="6002338"/>
              <a:ext cx="268288" cy="109537"/>
            </a:xfrm>
            <a:custGeom>
              <a:avLst/>
              <a:gdLst>
                <a:gd name="T0" fmla="*/ 6 w 71"/>
                <a:gd name="T1" fmla="*/ 0 h 29"/>
                <a:gd name="T2" fmla="*/ 66 w 71"/>
                <a:gd name="T3" fmla="*/ 0 h 29"/>
                <a:gd name="T4" fmla="*/ 71 w 71"/>
                <a:gd name="T5" fmla="*/ 5 h 29"/>
                <a:gd name="T6" fmla="*/ 71 w 71"/>
                <a:gd name="T7" fmla="*/ 23 h 29"/>
                <a:gd name="T8" fmla="*/ 66 w 71"/>
                <a:gd name="T9" fmla="*/ 29 h 29"/>
                <a:gd name="T10" fmla="*/ 6 w 71"/>
                <a:gd name="T11" fmla="*/ 29 h 29"/>
                <a:gd name="T12" fmla="*/ 0 w 71"/>
                <a:gd name="T13" fmla="*/ 23 h 29"/>
                <a:gd name="T14" fmla="*/ 0 w 71"/>
                <a:gd name="T15" fmla="*/ 5 h 29"/>
                <a:gd name="T16" fmla="*/ 6 w 71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29">
                  <a:moveTo>
                    <a:pt x="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1" y="2"/>
                    <a:pt x="71" y="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6"/>
                    <a:pt x="69" y="29"/>
                    <a:pt x="6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5095875" y="6126163"/>
              <a:ext cx="136525" cy="109537"/>
            </a:xfrm>
            <a:custGeom>
              <a:avLst/>
              <a:gdLst>
                <a:gd name="T0" fmla="*/ 6 w 36"/>
                <a:gd name="T1" fmla="*/ 0 h 29"/>
                <a:gd name="T2" fmla="*/ 31 w 36"/>
                <a:gd name="T3" fmla="*/ 0 h 29"/>
                <a:gd name="T4" fmla="*/ 36 w 36"/>
                <a:gd name="T5" fmla="*/ 6 h 29"/>
                <a:gd name="T6" fmla="*/ 36 w 36"/>
                <a:gd name="T7" fmla="*/ 24 h 29"/>
                <a:gd name="T8" fmla="*/ 31 w 36"/>
                <a:gd name="T9" fmla="*/ 29 h 29"/>
                <a:gd name="T10" fmla="*/ 6 w 36"/>
                <a:gd name="T11" fmla="*/ 29 h 29"/>
                <a:gd name="T12" fmla="*/ 0 w 36"/>
                <a:gd name="T13" fmla="*/ 24 h 29"/>
                <a:gd name="T14" fmla="*/ 0 w 36"/>
                <a:gd name="T15" fmla="*/ 6 h 29"/>
                <a:gd name="T16" fmla="*/ 6 w 36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9">
                  <a:moveTo>
                    <a:pt x="6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7"/>
                    <a:pt x="33" y="29"/>
                    <a:pt x="31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5284788" y="5749925"/>
              <a:ext cx="109538" cy="106362"/>
            </a:xfrm>
            <a:custGeom>
              <a:avLst/>
              <a:gdLst>
                <a:gd name="T0" fmla="*/ 5 w 29"/>
                <a:gd name="T1" fmla="*/ 0 h 28"/>
                <a:gd name="T2" fmla="*/ 23 w 29"/>
                <a:gd name="T3" fmla="*/ 0 h 28"/>
                <a:gd name="T4" fmla="*/ 29 w 29"/>
                <a:gd name="T5" fmla="*/ 5 h 28"/>
                <a:gd name="T6" fmla="*/ 29 w 29"/>
                <a:gd name="T7" fmla="*/ 23 h 28"/>
                <a:gd name="T8" fmla="*/ 23 w 29"/>
                <a:gd name="T9" fmla="*/ 28 h 28"/>
                <a:gd name="T10" fmla="*/ 5 w 29"/>
                <a:gd name="T11" fmla="*/ 28 h 28"/>
                <a:gd name="T12" fmla="*/ 0 w 29"/>
                <a:gd name="T13" fmla="*/ 23 h 28"/>
                <a:gd name="T14" fmla="*/ 0 w 29"/>
                <a:gd name="T15" fmla="*/ 5 h 28"/>
                <a:gd name="T16" fmla="*/ 5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5416550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5548313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5680075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5808663" y="5749925"/>
              <a:ext cx="107950" cy="106362"/>
            </a:xfrm>
            <a:custGeom>
              <a:avLst/>
              <a:gdLst>
                <a:gd name="T0" fmla="*/ 5 w 29"/>
                <a:gd name="T1" fmla="*/ 0 h 28"/>
                <a:gd name="T2" fmla="*/ 24 w 29"/>
                <a:gd name="T3" fmla="*/ 0 h 28"/>
                <a:gd name="T4" fmla="*/ 29 w 29"/>
                <a:gd name="T5" fmla="*/ 5 h 28"/>
                <a:gd name="T6" fmla="*/ 29 w 29"/>
                <a:gd name="T7" fmla="*/ 23 h 28"/>
                <a:gd name="T8" fmla="*/ 24 w 29"/>
                <a:gd name="T9" fmla="*/ 28 h 28"/>
                <a:gd name="T10" fmla="*/ 5 w 29"/>
                <a:gd name="T11" fmla="*/ 28 h 28"/>
                <a:gd name="T12" fmla="*/ 0 w 29"/>
                <a:gd name="T13" fmla="*/ 23 h 28"/>
                <a:gd name="T14" fmla="*/ 0 w 29"/>
                <a:gd name="T15" fmla="*/ 5 h 28"/>
                <a:gd name="T16" fmla="*/ 5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6"/>
                    <a:pt x="26" y="28"/>
                    <a:pt x="2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5940425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6072188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6203950" y="5749925"/>
              <a:ext cx="104775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6330950" y="5749925"/>
              <a:ext cx="109538" cy="106362"/>
            </a:xfrm>
            <a:custGeom>
              <a:avLst/>
              <a:gdLst>
                <a:gd name="T0" fmla="*/ 5 w 29"/>
                <a:gd name="T1" fmla="*/ 0 h 28"/>
                <a:gd name="T2" fmla="*/ 24 w 29"/>
                <a:gd name="T3" fmla="*/ 0 h 28"/>
                <a:gd name="T4" fmla="*/ 29 w 29"/>
                <a:gd name="T5" fmla="*/ 5 h 28"/>
                <a:gd name="T6" fmla="*/ 29 w 29"/>
                <a:gd name="T7" fmla="*/ 23 h 28"/>
                <a:gd name="T8" fmla="*/ 24 w 29"/>
                <a:gd name="T9" fmla="*/ 28 h 28"/>
                <a:gd name="T10" fmla="*/ 5 w 29"/>
                <a:gd name="T11" fmla="*/ 28 h 28"/>
                <a:gd name="T12" fmla="*/ 0 w 29"/>
                <a:gd name="T13" fmla="*/ 23 h 28"/>
                <a:gd name="T14" fmla="*/ 0 w 29"/>
                <a:gd name="T15" fmla="*/ 5 h 28"/>
                <a:gd name="T16" fmla="*/ 5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6"/>
                    <a:pt x="26" y="28"/>
                    <a:pt x="2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6462713" y="5749925"/>
              <a:ext cx="106363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6594475" y="5749925"/>
              <a:ext cx="106363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6726238" y="5749925"/>
              <a:ext cx="106363" cy="106362"/>
            </a:xfrm>
            <a:custGeom>
              <a:avLst/>
              <a:gdLst>
                <a:gd name="T0" fmla="*/ 5 w 28"/>
                <a:gd name="T1" fmla="*/ 0 h 28"/>
                <a:gd name="T2" fmla="*/ 23 w 28"/>
                <a:gd name="T3" fmla="*/ 0 h 28"/>
                <a:gd name="T4" fmla="*/ 28 w 28"/>
                <a:gd name="T5" fmla="*/ 5 h 28"/>
                <a:gd name="T6" fmla="*/ 28 w 28"/>
                <a:gd name="T7" fmla="*/ 23 h 28"/>
                <a:gd name="T8" fmla="*/ 23 w 28"/>
                <a:gd name="T9" fmla="*/ 28 h 28"/>
                <a:gd name="T10" fmla="*/ 5 w 28"/>
                <a:gd name="T11" fmla="*/ 28 h 28"/>
                <a:gd name="T12" fmla="*/ 0 w 28"/>
                <a:gd name="T13" fmla="*/ 23 h 28"/>
                <a:gd name="T14" fmla="*/ 0 w 28"/>
                <a:gd name="T15" fmla="*/ 5 h 28"/>
                <a:gd name="T16" fmla="*/ 5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8"/>
                    <a:pt x="23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5321300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5453063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5586413" y="5873750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5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5713413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5845175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976938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6108700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5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6237288" y="5873750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6369050" y="5873750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6500813" y="5873750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6632575" y="5873750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8" y="3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5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5389563" y="6002338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3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5521325" y="6002338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3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5653088" y="6002338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3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5781675" y="6002338"/>
              <a:ext cx="109538" cy="109537"/>
            </a:xfrm>
            <a:custGeom>
              <a:avLst/>
              <a:gdLst>
                <a:gd name="T0" fmla="*/ 6 w 29"/>
                <a:gd name="T1" fmla="*/ 0 h 29"/>
                <a:gd name="T2" fmla="*/ 24 w 29"/>
                <a:gd name="T3" fmla="*/ 0 h 29"/>
                <a:gd name="T4" fmla="*/ 29 w 29"/>
                <a:gd name="T5" fmla="*/ 5 h 29"/>
                <a:gd name="T6" fmla="*/ 29 w 29"/>
                <a:gd name="T7" fmla="*/ 23 h 29"/>
                <a:gd name="T8" fmla="*/ 24 w 29"/>
                <a:gd name="T9" fmla="*/ 29 h 29"/>
                <a:gd name="T10" fmla="*/ 6 w 29"/>
                <a:gd name="T11" fmla="*/ 29 h 29"/>
                <a:gd name="T12" fmla="*/ 0 w 29"/>
                <a:gd name="T13" fmla="*/ 23 h 29"/>
                <a:gd name="T14" fmla="*/ 0 w 29"/>
                <a:gd name="T15" fmla="*/ 5 h 29"/>
                <a:gd name="T16" fmla="*/ 6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6"/>
                    <a:pt x="26" y="29"/>
                    <a:pt x="24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5913438" y="6002338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3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6045200" y="6002338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3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6176963" y="6002338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3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6305550" y="6002338"/>
              <a:ext cx="107950" cy="109537"/>
            </a:xfrm>
            <a:custGeom>
              <a:avLst/>
              <a:gdLst>
                <a:gd name="T0" fmla="*/ 6 w 29"/>
                <a:gd name="T1" fmla="*/ 0 h 29"/>
                <a:gd name="T2" fmla="*/ 24 w 29"/>
                <a:gd name="T3" fmla="*/ 0 h 29"/>
                <a:gd name="T4" fmla="*/ 29 w 29"/>
                <a:gd name="T5" fmla="*/ 5 h 29"/>
                <a:gd name="T6" fmla="*/ 29 w 29"/>
                <a:gd name="T7" fmla="*/ 24 h 29"/>
                <a:gd name="T8" fmla="*/ 24 w 29"/>
                <a:gd name="T9" fmla="*/ 29 h 29"/>
                <a:gd name="T10" fmla="*/ 6 w 29"/>
                <a:gd name="T11" fmla="*/ 29 h 29"/>
                <a:gd name="T12" fmla="*/ 0 w 29"/>
                <a:gd name="T13" fmla="*/ 24 h 29"/>
                <a:gd name="T14" fmla="*/ 0 w 29"/>
                <a:gd name="T15" fmla="*/ 5 h 29"/>
                <a:gd name="T16" fmla="*/ 6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6"/>
                    <a:pt x="26" y="29"/>
                    <a:pt x="24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2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6437313" y="6002338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6569075" y="6002338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5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5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6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6700838" y="6002338"/>
              <a:ext cx="161925" cy="109537"/>
            </a:xfrm>
            <a:custGeom>
              <a:avLst/>
              <a:gdLst>
                <a:gd name="T0" fmla="*/ 5 w 43"/>
                <a:gd name="T1" fmla="*/ 0 h 29"/>
                <a:gd name="T2" fmla="*/ 38 w 43"/>
                <a:gd name="T3" fmla="*/ 0 h 29"/>
                <a:gd name="T4" fmla="*/ 43 w 43"/>
                <a:gd name="T5" fmla="*/ 5 h 29"/>
                <a:gd name="T6" fmla="*/ 43 w 43"/>
                <a:gd name="T7" fmla="*/ 23 h 29"/>
                <a:gd name="T8" fmla="*/ 38 w 43"/>
                <a:gd name="T9" fmla="*/ 29 h 29"/>
                <a:gd name="T10" fmla="*/ 5 w 43"/>
                <a:gd name="T11" fmla="*/ 29 h 29"/>
                <a:gd name="T12" fmla="*/ 0 w 43"/>
                <a:gd name="T13" fmla="*/ 23 h 29"/>
                <a:gd name="T14" fmla="*/ 0 w 43"/>
                <a:gd name="T15" fmla="*/ 5 h 29"/>
                <a:gd name="T16" fmla="*/ 5 w 4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9">
                  <a:moveTo>
                    <a:pt x="5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0" y="0"/>
                    <a:pt x="43" y="2"/>
                    <a:pt x="43" y="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6"/>
                    <a:pt x="40" y="29"/>
                    <a:pt x="38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6"/>
                    <a:pt x="0" y="2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5257800" y="6126163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5389563" y="6126163"/>
              <a:ext cx="106363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5518150" y="6126163"/>
              <a:ext cx="109538" cy="109537"/>
            </a:xfrm>
            <a:custGeom>
              <a:avLst/>
              <a:gdLst>
                <a:gd name="T0" fmla="*/ 5 w 29"/>
                <a:gd name="T1" fmla="*/ 0 h 29"/>
                <a:gd name="T2" fmla="*/ 24 w 29"/>
                <a:gd name="T3" fmla="*/ 0 h 29"/>
                <a:gd name="T4" fmla="*/ 29 w 29"/>
                <a:gd name="T5" fmla="*/ 6 h 29"/>
                <a:gd name="T6" fmla="*/ 29 w 29"/>
                <a:gd name="T7" fmla="*/ 24 h 29"/>
                <a:gd name="T8" fmla="*/ 24 w 29"/>
                <a:gd name="T9" fmla="*/ 29 h 29"/>
                <a:gd name="T10" fmla="*/ 5 w 29"/>
                <a:gd name="T11" fmla="*/ 29 h 29"/>
                <a:gd name="T12" fmla="*/ 0 w 29"/>
                <a:gd name="T13" fmla="*/ 24 h 29"/>
                <a:gd name="T14" fmla="*/ 0 w 29"/>
                <a:gd name="T15" fmla="*/ 6 h 29"/>
                <a:gd name="T16" fmla="*/ 5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3"/>
                    <a:pt x="29" y="6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7"/>
                    <a:pt x="26" y="29"/>
                    <a:pt x="2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5649913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5781675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5913438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6042025" y="6126163"/>
              <a:ext cx="107950" cy="109537"/>
            </a:xfrm>
            <a:custGeom>
              <a:avLst/>
              <a:gdLst>
                <a:gd name="T0" fmla="*/ 5 w 29"/>
                <a:gd name="T1" fmla="*/ 0 h 29"/>
                <a:gd name="T2" fmla="*/ 24 w 29"/>
                <a:gd name="T3" fmla="*/ 0 h 29"/>
                <a:gd name="T4" fmla="*/ 29 w 29"/>
                <a:gd name="T5" fmla="*/ 6 h 29"/>
                <a:gd name="T6" fmla="*/ 29 w 29"/>
                <a:gd name="T7" fmla="*/ 24 h 29"/>
                <a:gd name="T8" fmla="*/ 24 w 29"/>
                <a:gd name="T9" fmla="*/ 29 h 29"/>
                <a:gd name="T10" fmla="*/ 5 w 29"/>
                <a:gd name="T11" fmla="*/ 29 h 29"/>
                <a:gd name="T12" fmla="*/ 0 w 29"/>
                <a:gd name="T13" fmla="*/ 24 h 29"/>
                <a:gd name="T14" fmla="*/ 0 w 29"/>
                <a:gd name="T15" fmla="*/ 6 h 29"/>
                <a:gd name="T16" fmla="*/ 5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9" y="3"/>
                    <a:pt x="29" y="6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7"/>
                    <a:pt x="26" y="29"/>
                    <a:pt x="2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6173788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6305550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6437313" y="6126163"/>
              <a:ext cx="104775" cy="109537"/>
            </a:xfrm>
            <a:custGeom>
              <a:avLst/>
              <a:gdLst>
                <a:gd name="T0" fmla="*/ 5 w 28"/>
                <a:gd name="T1" fmla="*/ 0 h 29"/>
                <a:gd name="T2" fmla="*/ 23 w 28"/>
                <a:gd name="T3" fmla="*/ 0 h 29"/>
                <a:gd name="T4" fmla="*/ 28 w 28"/>
                <a:gd name="T5" fmla="*/ 6 h 29"/>
                <a:gd name="T6" fmla="*/ 28 w 28"/>
                <a:gd name="T7" fmla="*/ 24 h 29"/>
                <a:gd name="T8" fmla="*/ 23 w 28"/>
                <a:gd name="T9" fmla="*/ 29 h 29"/>
                <a:gd name="T10" fmla="*/ 5 w 28"/>
                <a:gd name="T11" fmla="*/ 29 h 29"/>
                <a:gd name="T12" fmla="*/ 0 w 28"/>
                <a:gd name="T13" fmla="*/ 24 h 29"/>
                <a:gd name="T14" fmla="*/ 0 w 28"/>
                <a:gd name="T15" fmla="*/ 6 h 29"/>
                <a:gd name="T16" fmla="*/ 5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5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8" y="3"/>
                    <a:pt x="28" y="6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6564313" y="6126163"/>
              <a:ext cx="161925" cy="109537"/>
            </a:xfrm>
            <a:custGeom>
              <a:avLst/>
              <a:gdLst>
                <a:gd name="T0" fmla="*/ 6 w 43"/>
                <a:gd name="T1" fmla="*/ 0 h 29"/>
                <a:gd name="T2" fmla="*/ 38 w 43"/>
                <a:gd name="T3" fmla="*/ 0 h 29"/>
                <a:gd name="T4" fmla="*/ 43 w 43"/>
                <a:gd name="T5" fmla="*/ 6 h 29"/>
                <a:gd name="T6" fmla="*/ 43 w 43"/>
                <a:gd name="T7" fmla="*/ 24 h 29"/>
                <a:gd name="T8" fmla="*/ 38 w 43"/>
                <a:gd name="T9" fmla="*/ 29 h 29"/>
                <a:gd name="T10" fmla="*/ 6 w 43"/>
                <a:gd name="T11" fmla="*/ 29 h 29"/>
                <a:gd name="T12" fmla="*/ 0 w 43"/>
                <a:gd name="T13" fmla="*/ 24 h 29"/>
                <a:gd name="T14" fmla="*/ 0 w 43"/>
                <a:gd name="T15" fmla="*/ 6 h 29"/>
                <a:gd name="T16" fmla="*/ 6 w 4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9">
                  <a:moveTo>
                    <a:pt x="6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3" y="3"/>
                    <a:pt x="43" y="6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7"/>
                    <a:pt x="41" y="29"/>
                    <a:pt x="3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6761163" y="6126163"/>
              <a:ext cx="101600" cy="109537"/>
            </a:xfrm>
            <a:custGeom>
              <a:avLst/>
              <a:gdLst>
                <a:gd name="T0" fmla="*/ 5 w 27"/>
                <a:gd name="T1" fmla="*/ 0 h 29"/>
                <a:gd name="T2" fmla="*/ 22 w 27"/>
                <a:gd name="T3" fmla="*/ 0 h 29"/>
                <a:gd name="T4" fmla="*/ 27 w 27"/>
                <a:gd name="T5" fmla="*/ 5 h 29"/>
                <a:gd name="T6" fmla="*/ 27 w 27"/>
                <a:gd name="T7" fmla="*/ 24 h 29"/>
                <a:gd name="T8" fmla="*/ 22 w 27"/>
                <a:gd name="T9" fmla="*/ 29 h 29"/>
                <a:gd name="T10" fmla="*/ 5 w 27"/>
                <a:gd name="T11" fmla="*/ 29 h 29"/>
                <a:gd name="T12" fmla="*/ 0 w 27"/>
                <a:gd name="T13" fmla="*/ 24 h 29"/>
                <a:gd name="T14" fmla="*/ 0 w 27"/>
                <a:gd name="T15" fmla="*/ 5 h 29"/>
                <a:gd name="T16" fmla="*/ 5 w 2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3"/>
                    <a:pt x="27" y="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7"/>
                    <a:pt x="25" y="29"/>
                    <a:pt x="22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5735638" y="6326188"/>
              <a:ext cx="720725" cy="366712"/>
            </a:xfrm>
            <a:custGeom>
              <a:avLst/>
              <a:gdLst>
                <a:gd name="T0" fmla="*/ 5 w 191"/>
                <a:gd name="T1" fmla="*/ 0 h 97"/>
                <a:gd name="T2" fmla="*/ 186 w 191"/>
                <a:gd name="T3" fmla="*/ 0 h 97"/>
                <a:gd name="T4" fmla="*/ 191 w 191"/>
                <a:gd name="T5" fmla="*/ 5 h 97"/>
                <a:gd name="T6" fmla="*/ 191 w 191"/>
                <a:gd name="T7" fmla="*/ 92 h 97"/>
                <a:gd name="T8" fmla="*/ 186 w 191"/>
                <a:gd name="T9" fmla="*/ 97 h 97"/>
                <a:gd name="T10" fmla="*/ 5 w 191"/>
                <a:gd name="T11" fmla="*/ 97 h 97"/>
                <a:gd name="T12" fmla="*/ 0 w 191"/>
                <a:gd name="T13" fmla="*/ 92 h 97"/>
                <a:gd name="T14" fmla="*/ 0 w 191"/>
                <a:gd name="T15" fmla="*/ 5 h 97"/>
                <a:gd name="T16" fmla="*/ 5 w 191"/>
                <a:gd name="T1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97">
                  <a:moveTo>
                    <a:pt x="5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8" y="0"/>
                    <a:pt x="191" y="3"/>
                    <a:pt x="191" y="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1" y="95"/>
                    <a:pt x="188" y="97"/>
                    <a:pt x="186" y="97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2" y="97"/>
                    <a:pt x="0" y="95"/>
                    <a:pt x="0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5735638" y="6718300"/>
              <a:ext cx="347663" cy="76200"/>
            </a:xfrm>
            <a:custGeom>
              <a:avLst/>
              <a:gdLst>
                <a:gd name="T0" fmla="*/ 1 w 92"/>
                <a:gd name="T1" fmla="*/ 0 h 20"/>
                <a:gd name="T2" fmla="*/ 91 w 92"/>
                <a:gd name="T3" fmla="*/ 0 h 20"/>
                <a:gd name="T4" fmla="*/ 92 w 92"/>
                <a:gd name="T5" fmla="*/ 1 h 20"/>
                <a:gd name="T6" fmla="*/ 92 w 92"/>
                <a:gd name="T7" fmla="*/ 19 h 20"/>
                <a:gd name="T8" fmla="*/ 91 w 92"/>
                <a:gd name="T9" fmla="*/ 20 h 20"/>
                <a:gd name="T10" fmla="*/ 1 w 92"/>
                <a:gd name="T11" fmla="*/ 20 h 20"/>
                <a:gd name="T12" fmla="*/ 0 w 92"/>
                <a:gd name="T13" fmla="*/ 19 h 20"/>
                <a:gd name="T14" fmla="*/ 0 w 92"/>
                <a:gd name="T15" fmla="*/ 1 h 20"/>
                <a:gd name="T16" fmla="*/ 1 w 9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0">
                  <a:moveTo>
                    <a:pt x="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2" y="0"/>
                    <a:pt x="92" y="1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9"/>
                    <a:pt x="92" y="20"/>
                    <a:pt x="9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6108700" y="6718300"/>
              <a:ext cx="347663" cy="76200"/>
            </a:xfrm>
            <a:custGeom>
              <a:avLst/>
              <a:gdLst>
                <a:gd name="T0" fmla="*/ 1 w 92"/>
                <a:gd name="T1" fmla="*/ 0 h 20"/>
                <a:gd name="T2" fmla="*/ 91 w 92"/>
                <a:gd name="T3" fmla="*/ 0 h 20"/>
                <a:gd name="T4" fmla="*/ 92 w 92"/>
                <a:gd name="T5" fmla="*/ 1 h 20"/>
                <a:gd name="T6" fmla="*/ 92 w 92"/>
                <a:gd name="T7" fmla="*/ 19 h 20"/>
                <a:gd name="T8" fmla="*/ 91 w 92"/>
                <a:gd name="T9" fmla="*/ 20 h 20"/>
                <a:gd name="T10" fmla="*/ 1 w 92"/>
                <a:gd name="T11" fmla="*/ 20 h 20"/>
                <a:gd name="T12" fmla="*/ 0 w 92"/>
                <a:gd name="T13" fmla="*/ 19 h 20"/>
                <a:gd name="T14" fmla="*/ 0 w 92"/>
                <a:gd name="T15" fmla="*/ 1 h 20"/>
                <a:gd name="T16" fmla="*/ 1 w 9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0">
                  <a:moveTo>
                    <a:pt x="1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2" y="0"/>
                    <a:pt x="92" y="1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9"/>
                    <a:pt x="91" y="20"/>
                    <a:pt x="9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4854575" y="4740275"/>
              <a:ext cx="2478088" cy="82550"/>
            </a:xfrm>
            <a:custGeom>
              <a:avLst/>
              <a:gdLst>
                <a:gd name="T0" fmla="*/ 1545 w 1561"/>
                <a:gd name="T1" fmla="*/ 52 h 52"/>
                <a:gd name="T2" fmla="*/ 17 w 1561"/>
                <a:gd name="T3" fmla="*/ 52 h 52"/>
                <a:gd name="T4" fmla="*/ 0 w 1561"/>
                <a:gd name="T5" fmla="*/ 0 h 52"/>
                <a:gd name="T6" fmla="*/ 1561 w 1561"/>
                <a:gd name="T7" fmla="*/ 0 h 52"/>
                <a:gd name="T8" fmla="*/ 1545 w 156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1" h="52">
                  <a:moveTo>
                    <a:pt x="1545" y="52"/>
                  </a:moveTo>
                  <a:lnTo>
                    <a:pt x="17" y="52"/>
                  </a:lnTo>
                  <a:lnTo>
                    <a:pt x="0" y="0"/>
                  </a:lnTo>
                  <a:lnTo>
                    <a:pt x="1561" y="0"/>
                  </a:lnTo>
                  <a:lnTo>
                    <a:pt x="1545" y="52"/>
                  </a:lnTo>
                  <a:close/>
                </a:path>
              </a:pathLst>
            </a:custGeom>
            <a:solidFill>
              <a:srgbClr val="0F4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4881563" y="4822825"/>
              <a:ext cx="2425700" cy="177800"/>
            </a:xfrm>
            <a:custGeom>
              <a:avLst/>
              <a:gdLst>
                <a:gd name="T0" fmla="*/ 1492 w 1528"/>
                <a:gd name="T1" fmla="*/ 112 h 112"/>
                <a:gd name="T2" fmla="*/ 33 w 1528"/>
                <a:gd name="T3" fmla="*/ 112 h 112"/>
                <a:gd name="T4" fmla="*/ 0 w 1528"/>
                <a:gd name="T5" fmla="*/ 0 h 112"/>
                <a:gd name="T6" fmla="*/ 1528 w 1528"/>
                <a:gd name="T7" fmla="*/ 0 h 112"/>
                <a:gd name="T8" fmla="*/ 1492 w 1528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12">
                  <a:moveTo>
                    <a:pt x="1492" y="112"/>
                  </a:moveTo>
                  <a:lnTo>
                    <a:pt x="33" y="112"/>
                  </a:lnTo>
                  <a:lnTo>
                    <a:pt x="0" y="0"/>
                  </a:lnTo>
                  <a:lnTo>
                    <a:pt x="1528" y="0"/>
                  </a:lnTo>
                  <a:lnTo>
                    <a:pt x="1492" y="112"/>
                  </a:lnTo>
                  <a:close/>
                </a:path>
              </a:pathLst>
            </a:custGeom>
            <a:solidFill>
              <a:srgbClr val="A3D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5268913" y="5030788"/>
              <a:ext cx="504825" cy="104775"/>
            </a:xfrm>
            <a:custGeom>
              <a:avLst/>
              <a:gdLst>
                <a:gd name="T0" fmla="*/ 318 w 318"/>
                <a:gd name="T1" fmla="*/ 66 h 66"/>
                <a:gd name="T2" fmla="*/ 22 w 318"/>
                <a:gd name="T3" fmla="*/ 66 h 66"/>
                <a:gd name="T4" fmla="*/ 0 w 318"/>
                <a:gd name="T5" fmla="*/ 0 h 66"/>
                <a:gd name="T6" fmla="*/ 306 w 318"/>
                <a:gd name="T7" fmla="*/ 0 h 66"/>
                <a:gd name="T8" fmla="*/ 318 w 31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66">
                  <a:moveTo>
                    <a:pt x="318" y="66"/>
                  </a:moveTo>
                  <a:lnTo>
                    <a:pt x="22" y="6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18" y="66"/>
                  </a:lnTo>
                  <a:close/>
                </a:path>
              </a:pathLst>
            </a:custGeom>
            <a:solidFill>
              <a:srgbClr val="0F4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5845175" y="5030788"/>
              <a:ext cx="512763" cy="104775"/>
            </a:xfrm>
            <a:custGeom>
              <a:avLst/>
              <a:gdLst>
                <a:gd name="T0" fmla="*/ 304 w 323"/>
                <a:gd name="T1" fmla="*/ 66 h 66"/>
                <a:gd name="T2" fmla="*/ 7 w 323"/>
                <a:gd name="T3" fmla="*/ 66 h 66"/>
                <a:gd name="T4" fmla="*/ 0 w 323"/>
                <a:gd name="T5" fmla="*/ 0 h 66"/>
                <a:gd name="T6" fmla="*/ 323 w 323"/>
                <a:gd name="T7" fmla="*/ 0 h 66"/>
                <a:gd name="T8" fmla="*/ 304 w 323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66">
                  <a:moveTo>
                    <a:pt x="304" y="66"/>
                  </a:moveTo>
                  <a:lnTo>
                    <a:pt x="7" y="66"/>
                  </a:lnTo>
                  <a:lnTo>
                    <a:pt x="0" y="0"/>
                  </a:lnTo>
                  <a:lnTo>
                    <a:pt x="323" y="0"/>
                  </a:lnTo>
                  <a:lnTo>
                    <a:pt x="304" y="66"/>
                  </a:lnTo>
                  <a:close/>
                </a:path>
              </a:pathLst>
            </a:custGeom>
            <a:solidFill>
              <a:srgbClr val="0F4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6410325" y="5030788"/>
              <a:ext cx="508000" cy="104775"/>
            </a:xfrm>
            <a:custGeom>
              <a:avLst/>
              <a:gdLst>
                <a:gd name="T0" fmla="*/ 297 w 320"/>
                <a:gd name="T1" fmla="*/ 66 h 66"/>
                <a:gd name="T2" fmla="*/ 0 w 320"/>
                <a:gd name="T3" fmla="*/ 66 h 66"/>
                <a:gd name="T4" fmla="*/ 17 w 320"/>
                <a:gd name="T5" fmla="*/ 0 h 66"/>
                <a:gd name="T6" fmla="*/ 320 w 320"/>
                <a:gd name="T7" fmla="*/ 0 h 66"/>
                <a:gd name="T8" fmla="*/ 297 w 320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66">
                  <a:moveTo>
                    <a:pt x="297" y="66"/>
                  </a:moveTo>
                  <a:lnTo>
                    <a:pt x="0" y="66"/>
                  </a:lnTo>
                  <a:lnTo>
                    <a:pt x="17" y="0"/>
                  </a:lnTo>
                  <a:lnTo>
                    <a:pt x="320" y="0"/>
                  </a:lnTo>
                  <a:lnTo>
                    <a:pt x="297" y="66"/>
                  </a:lnTo>
                  <a:close/>
                </a:path>
              </a:pathLst>
            </a:custGeom>
            <a:solidFill>
              <a:srgbClr val="0F4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6" name="Oval 305"/>
            <p:cNvSpPr>
              <a:spLocks noChangeArrowheads="1"/>
            </p:cNvSpPr>
            <p:nvPr/>
          </p:nvSpPr>
          <p:spPr bwMode="auto">
            <a:xfrm>
              <a:off x="5303838" y="4751388"/>
              <a:ext cx="161925" cy="60325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7" name="Rectangle 306"/>
            <p:cNvSpPr>
              <a:spLocks noChangeArrowheads="1"/>
            </p:cNvSpPr>
            <p:nvPr/>
          </p:nvSpPr>
          <p:spPr bwMode="auto">
            <a:xfrm>
              <a:off x="6684963" y="4759325"/>
              <a:ext cx="196850" cy="30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8" name="Rectangle 307"/>
            <p:cNvSpPr>
              <a:spLocks noChangeArrowheads="1"/>
            </p:cNvSpPr>
            <p:nvPr/>
          </p:nvSpPr>
          <p:spPr bwMode="auto">
            <a:xfrm>
              <a:off x="6448425" y="4759325"/>
              <a:ext cx="195263" cy="30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9" name="Rectangle 308"/>
            <p:cNvSpPr>
              <a:spLocks noChangeArrowheads="1"/>
            </p:cNvSpPr>
            <p:nvPr/>
          </p:nvSpPr>
          <p:spPr bwMode="auto">
            <a:xfrm>
              <a:off x="6210300" y="4759325"/>
              <a:ext cx="196850" cy="30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0" name="Rectangle 309"/>
            <p:cNvSpPr>
              <a:spLocks noChangeArrowheads="1"/>
            </p:cNvSpPr>
            <p:nvPr/>
          </p:nvSpPr>
          <p:spPr bwMode="auto">
            <a:xfrm>
              <a:off x="5973763" y="4759325"/>
              <a:ext cx="195263" cy="30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5307013" y="5154613"/>
              <a:ext cx="471488" cy="22225"/>
            </a:xfrm>
            <a:custGeom>
              <a:avLst/>
              <a:gdLst>
                <a:gd name="T0" fmla="*/ 297 w 297"/>
                <a:gd name="T1" fmla="*/ 0 h 14"/>
                <a:gd name="T2" fmla="*/ 297 w 297"/>
                <a:gd name="T3" fmla="*/ 14 h 14"/>
                <a:gd name="T4" fmla="*/ 5 w 297"/>
                <a:gd name="T5" fmla="*/ 14 h 14"/>
                <a:gd name="T6" fmla="*/ 0 w 297"/>
                <a:gd name="T7" fmla="*/ 0 h 14"/>
                <a:gd name="T8" fmla="*/ 297 w 29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4">
                  <a:moveTo>
                    <a:pt x="297" y="0"/>
                  </a:moveTo>
                  <a:lnTo>
                    <a:pt x="297" y="14"/>
                  </a:lnTo>
                  <a:lnTo>
                    <a:pt x="5" y="14"/>
                  </a:lnTo>
                  <a:lnTo>
                    <a:pt x="0" y="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5314950" y="5187950"/>
              <a:ext cx="474663" cy="23812"/>
            </a:xfrm>
            <a:custGeom>
              <a:avLst/>
              <a:gdLst>
                <a:gd name="T0" fmla="*/ 296 w 299"/>
                <a:gd name="T1" fmla="*/ 0 h 15"/>
                <a:gd name="T2" fmla="*/ 299 w 299"/>
                <a:gd name="T3" fmla="*/ 15 h 15"/>
                <a:gd name="T4" fmla="*/ 4 w 299"/>
                <a:gd name="T5" fmla="*/ 15 h 15"/>
                <a:gd name="T6" fmla="*/ 0 w 299"/>
                <a:gd name="T7" fmla="*/ 0 h 15"/>
                <a:gd name="T8" fmla="*/ 296 w 29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5">
                  <a:moveTo>
                    <a:pt x="296" y="0"/>
                  </a:moveTo>
                  <a:lnTo>
                    <a:pt x="299" y="15"/>
                  </a:lnTo>
                  <a:lnTo>
                    <a:pt x="4" y="15"/>
                  </a:lnTo>
                  <a:lnTo>
                    <a:pt x="0" y="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6407150" y="5154613"/>
              <a:ext cx="474663" cy="22225"/>
            </a:xfrm>
            <a:custGeom>
              <a:avLst/>
              <a:gdLst>
                <a:gd name="T0" fmla="*/ 2 w 299"/>
                <a:gd name="T1" fmla="*/ 0 h 14"/>
                <a:gd name="T2" fmla="*/ 0 w 299"/>
                <a:gd name="T3" fmla="*/ 14 h 14"/>
                <a:gd name="T4" fmla="*/ 294 w 299"/>
                <a:gd name="T5" fmla="*/ 14 h 14"/>
                <a:gd name="T6" fmla="*/ 299 w 299"/>
                <a:gd name="T7" fmla="*/ 0 h 14"/>
                <a:gd name="T8" fmla="*/ 2 w 29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4">
                  <a:moveTo>
                    <a:pt x="2" y="0"/>
                  </a:moveTo>
                  <a:lnTo>
                    <a:pt x="0" y="14"/>
                  </a:lnTo>
                  <a:lnTo>
                    <a:pt x="294" y="14"/>
                  </a:lnTo>
                  <a:lnTo>
                    <a:pt x="299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6399213" y="5187950"/>
              <a:ext cx="471488" cy="23812"/>
            </a:xfrm>
            <a:custGeom>
              <a:avLst/>
              <a:gdLst>
                <a:gd name="T0" fmla="*/ 2 w 297"/>
                <a:gd name="T1" fmla="*/ 0 h 15"/>
                <a:gd name="T2" fmla="*/ 0 w 297"/>
                <a:gd name="T3" fmla="*/ 15 h 15"/>
                <a:gd name="T4" fmla="*/ 292 w 297"/>
                <a:gd name="T5" fmla="*/ 15 h 15"/>
                <a:gd name="T6" fmla="*/ 297 w 297"/>
                <a:gd name="T7" fmla="*/ 0 h 15"/>
                <a:gd name="T8" fmla="*/ 2 w 29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5">
                  <a:moveTo>
                    <a:pt x="2" y="0"/>
                  </a:moveTo>
                  <a:lnTo>
                    <a:pt x="0" y="15"/>
                  </a:lnTo>
                  <a:lnTo>
                    <a:pt x="292" y="15"/>
                  </a:lnTo>
                  <a:lnTo>
                    <a:pt x="29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5861050" y="5154613"/>
              <a:ext cx="463550" cy="22225"/>
            </a:xfrm>
            <a:custGeom>
              <a:avLst/>
              <a:gdLst>
                <a:gd name="T0" fmla="*/ 0 w 292"/>
                <a:gd name="T1" fmla="*/ 0 h 14"/>
                <a:gd name="T2" fmla="*/ 2 w 292"/>
                <a:gd name="T3" fmla="*/ 14 h 14"/>
                <a:gd name="T4" fmla="*/ 287 w 292"/>
                <a:gd name="T5" fmla="*/ 14 h 14"/>
                <a:gd name="T6" fmla="*/ 292 w 292"/>
                <a:gd name="T7" fmla="*/ 0 h 14"/>
                <a:gd name="T8" fmla="*/ 0 w 29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14">
                  <a:moveTo>
                    <a:pt x="0" y="0"/>
                  </a:moveTo>
                  <a:lnTo>
                    <a:pt x="2" y="14"/>
                  </a:lnTo>
                  <a:lnTo>
                    <a:pt x="287" y="14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5864225" y="5187950"/>
              <a:ext cx="452438" cy="23812"/>
            </a:xfrm>
            <a:custGeom>
              <a:avLst/>
              <a:gdLst>
                <a:gd name="T0" fmla="*/ 0 w 285"/>
                <a:gd name="T1" fmla="*/ 0 h 15"/>
                <a:gd name="T2" fmla="*/ 2 w 285"/>
                <a:gd name="T3" fmla="*/ 15 h 15"/>
                <a:gd name="T4" fmla="*/ 280 w 285"/>
                <a:gd name="T5" fmla="*/ 15 h 15"/>
                <a:gd name="T6" fmla="*/ 285 w 285"/>
                <a:gd name="T7" fmla="*/ 0 h 15"/>
                <a:gd name="T8" fmla="*/ 0 w 28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15">
                  <a:moveTo>
                    <a:pt x="0" y="0"/>
                  </a:moveTo>
                  <a:lnTo>
                    <a:pt x="2" y="15"/>
                  </a:lnTo>
                  <a:lnTo>
                    <a:pt x="280" y="15"/>
                  </a:lnTo>
                  <a:lnTo>
                    <a:pt x="2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4003994" y="5172594"/>
            <a:ext cx="1078707" cy="2283567"/>
            <a:chOff x="5375275" y="2576513"/>
            <a:chExt cx="1438276" cy="30447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21" name="Freeform 319"/>
            <p:cNvSpPr>
              <a:spLocks/>
            </p:cNvSpPr>
            <p:nvPr/>
          </p:nvSpPr>
          <p:spPr bwMode="auto">
            <a:xfrm>
              <a:off x="5375275" y="2576513"/>
              <a:ext cx="522288" cy="1704975"/>
            </a:xfrm>
            <a:custGeom>
              <a:avLst/>
              <a:gdLst>
                <a:gd name="T0" fmla="*/ 71 w 138"/>
                <a:gd name="T1" fmla="*/ 0 h 451"/>
                <a:gd name="T2" fmla="*/ 60 w 138"/>
                <a:gd name="T3" fmla="*/ 11 h 451"/>
                <a:gd name="T4" fmla="*/ 60 w 138"/>
                <a:gd name="T5" fmla="*/ 79 h 451"/>
                <a:gd name="T6" fmla="*/ 55 w 138"/>
                <a:gd name="T7" fmla="*/ 79 h 451"/>
                <a:gd name="T8" fmla="*/ 55 w 138"/>
                <a:gd name="T9" fmla="*/ 20 h 451"/>
                <a:gd name="T10" fmla="*/ 43 w 138"/>
                <a:gd name="T11" fmla="*/ 8 h 451"/>
                <a:gd name="T12" fmla="*/ 32 w 138"/>
                <a:gd name="T13" fmla="*/ 20 h 451"/>
                <a:gd name="T14" fmla="*/ 32 w 138"/>
                <a:gd name="T15" fmla="*/ 80 h 451"/>
                <a:gd name="T16" fmla="*/ 27 w 138"/>
                <a:gd name="T17" fmla="*/ 80 h 451"/>
                <a:gd name="T18" fmla="*/ 27 w 138"/>
                <a:gd name="T19" fmla="*/ 51 h 451"/>
                <a:gd name="T20" fmla="*/ 16 w 138"/>
                <a:gd name="T21" fmla="*/ 40 h 451"/>
                <a:gd name="T22" fmla="*/ 5 w 138"/>
                <a:gd name="T23" fmla="*/ 51 h 451"/>
                <a:gd name="T24" fmla="*/ 5 w 138"/>
                <a:gd name="T25" fmla="*/ 104 h 451"/>
                <a:gd name="T26" fmla="*/ 5 w 138"/>
                <a:gd name="T27" fmla="*/ 106 h 451"/>
                <a:gd name="T28" fmla="*/ 5 w 138"/>
                <a:gd name="T29" fmla="*/ 109 h 451"/>
                <a:gd name="T30" fmla="*/ 5 w 138"/>
                <a:gd name="T31" fmla="*/ 158 h 451"/>
                <a:gd name="T32" fmla="*/ 16 w 138"/>
                <a:gd name="T33" fmla="*/ 181 h 451"/>
                <a:gd name="T34" fmla="*/ 16 w 138"/>
                <a:gd name="T35" fmla="*/ 205 h 451"/>
                <a:gd name="T36" fmla="*/ 4 w 138"/>
                <a:gd name="T37" fmla="*/ 205 h 451"/>
                <a:gd name="T38" fmla="*/ 4 w 138"/>
                <a:gd name="T39" fmla="*/ 222 h 451"/>
                <a:gd name="T40" fmla="*/ 0 w 138"/>
                <a:gd name="T41" fmla="*/ 222 h 451"/>
                <a:gd name="T42" fmla="*/ 0 w 138"/>
                <a:gd name="T43" fmla="*/ 451 h 451"/>
                <a:gd name="T44" fmla="*/ 32 w 138"/>
                <a:gd name="T45" fmla="*/ 451 h 451"/>
                <a:gd name="T46" fmla="*/ 105 w 138"/>
                <a:gd name="T47" fmla="*/ 451 h 451"/>
                <a:gd name="T48" fmla="*/ 105 w 138"/>
                <a:gd name="T49" fmla="*/ 222 h 451"/>
                <a:gd name="T50" fmla="*/ 101 w 138"/>
                <a:gd name="T51" fmla="*/ 222 h 451"/>
                <a:gd name="T52" fmla="*/ 101 w 138"/>
                <a:gd name="T53" fmla="*/ 205 h 451"/>
                <a:gd name="T54" fmla="*/ 88 w 138"/>
                <a:gd name="T55" fmla="*/ 205 h 451"/>
                <a:gd name="T56" fmla="*/ 88 w 138"/>
                <a:gd name="T57" fmla="*/ 186 h 451"/>
                <a:gd name="T58" fmla="*/ 102 w 138"/>
                <a:gd name="T59" fmla="*/ 178 h 451"/>
                <a:gd name="T60" fmla="*/ 102 w 138"/>
                <a:gd name="T61" fmla="*/ 178 h 451"/>
                <a:gd name="T62" fmla="*/ 138 w 138"/>
                <a:gd name="T63" fmla="*/ 144 h 451"/>
                <a:gd name="T64" fmla="*/ 138 w 138"/>
                <a:gd name="T65" fmla="*/ 115 h 451"/>
                <a:gd name="T66" fmla="*/ 138 w 138"/>
                <a:gd name="T67" fmla="*/ 115 h 451"/>
                <a:gd name="T68" fmla="*/ 138 w 138"/>
                <a:gd name="T69" fmla="*/ 98 h 451"/>
                <a:gd name="T70" fmla="*/ 138 w 138"/>
                <a:gd name="T71" fmla="*/ 94 h 451"/>
                <a:gd name="T72" fmla="*/ 138 w 138"/>
                <a:gd name="T73" fmla="*/ 94 h 451"/>
                <a:gd name="T74" fmla="*/ 132 w 138"/>
                <a:gd name="T75" fmla="*/ 94 h 451"/>
                <a:gd name="T76" fmla="*/ 116 w 138"/>
                <a:gd name="T77" fmla="*/ 111 h 451"/>
                <a:gd name="T78" fmla="*/ 116 w 138"/>
                <a:gd name="T79" fmla="*/ 133 h 451"/>
                <a:gd name="T80" fmla="*/ 110 w 138"/>
                <a:gd name="T81" fmla="*/ 138 h 451"/>
                <a:gd name="T82" fmla="*/ 110 w 138"/>
                <a:gd name="T83" fmla="*/ 109 h 451"/>
                <a:gd name="T84" fmla="*/ 110 w 138"/>
                <a:gd name="T85" fmla="*/ 107 h 451"/>
                <a:gd name="T86" fmla="*/ 110 w 138"/>
                <a:gd name="T87" fmla="*/ 20 h 451"/>
                <a:gd name="T88" fmla="*/ 99 w 138"/>
                <a:gd name="T89" fmla="*/ 8 h 451"/>
                <a:gd name="T90" fmla="*/ 88 w 138"/>
                <a:gd name="T91" fmla="*/ 20 h 451"/>
                <a:gd name="T92" fmla="*/ 88 w 138"/>
                <a:gd name="T93" fmla="*/ 80 h 451"/>
                <a:gd name="T94" fmla="*/ 82 w 138"/>
                <a:gd name="T95" fmla="*/ 80 h 451"/>
                <a:gd name="T96" fmla="*/ 82 w 138"/>
                <a:gd name="T97" fmla="*/ 11 h 451"/>
                <a:gd name="T98" fmla="*/ 71 w 138"/>
                <a:gd name="T9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8" h="451">
                  <a:moveTo>
                    <a:pt x="71" y="0"/>
                  </a:moveTo>
                  <a:cubicBezTo>
                    <a:pt x="65" y="0"/>
                    <a:pt x="60" y="5"/>
                    <a:pt x="60" y="11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4"/>
                    <a:pt x="50" y="8"/>
                    <a:pt x="43" y="8"/>
                  </a:cubicBezTo>
                  <a:cubicBezTo>
                    <a:pt x="37" y="8"/>
                    <a:pt x="32" y="14"/>
                    <a:pt x="32" y="2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0" y="80"/>
                    <a:pt x="29" y="80"/>
                    <a:pt x="27" y="8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45"/>
                    <a:pt x="22" y="40"/>
                    <a:pt x="16" y="40"/>
                  </a:cubicBezTo>
                  <a:cubicBezTo>
                    <a:pt x="10" y="40"/>
                    <a:pt x="5" y="45"/>
                    <a:pt x="5" y="51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5" y="105"/>
                    <a:pt x="5" y="106"/>
                  </a:cubicBezTo>
                  <a:cubicBezTo>
                    <a:pt x="5" y="107"/>
                    <a:pt x="5" y="108"/>
                    <a:pt x="5" y="109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5" y="167"/>
                    <a:pt x="9" y="176"/>
                    <a:pt x="16" y="181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4" y="205"/>
                    <a:pt x="4" y="205"/>
                    <a:pt x="4" y="205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32" y="451"/>
                    <a:pt x="32" y="451"/>
                    <a:pt x="32" y="451"/>
                  </a:cubicBezTo>
                  <a:cubicBezTo>
                    <a:pt x="105" y="451"/>
                    <a:pt x="105" y="451"/>
                    <a:pt x="105" y="451"/>
                  </a:cubicBezTo>
                  <a:cubicBezTo>
                    <a:pt x="105" y="222"/>
                    <a:pt x="105" y="222"/>
                    <a:pt x="105" y="222"/>
                  </a:cubicBezTo>
                  <a:cubicBezTo>
                    <a:pt x="101" y="222"/>
                    <a:pt x="101" y="222"/>
                    <a:pt x="101" y="222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88" y="205"/>
                    <a:pt x="88" y="205"/>
                    <a:pt x="88" y="205"/>
                  </a:cubicBezTo>
                  <a:cubicBezTo>
                    <a:pt x="88" y="186"/>
                    <a:pt x="88" y="186"/>
                    <a:pt x="88" y="186"/>
                  </a:cubicBezTo>
                  <a:cubicBezTo>
                    <a:pt x="93" y="185"/>
                    <a:pt x="98" y="182"/>
                    <a:pt x="102" y="178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3" y="94"/>
                    <a:pt x="116" y="101"/>
                    <a:pt x="116" y="111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09"/>
                    <a:pt x="110" y="109"/>
                    <a:pt x="110" y="109"/>
                  </a:cubicBezTo>
                  <a:cubicBezTo>
                    <a:pt x="110" y="108"/>
                    <a:pt x="110" y="108"/>
                    <a:pt x="110" y="107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14"/>
                    <a:pt x="105" y="8"/>
                    <a:pt x="99" y="8"/>
                  </a:cubicBezTo>
                  <a:cubicBezTo>
                    <a:pt x="93" y="8"/>
                    <a:pt x="88" y="14"/>
                    <a:pt x="88" y="2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6" y="80"/>
                    <a:pt x="84" y="80"/>
                    <a:pt x="82" y="8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5"/>
                    <a:pt x="77" y="0"/>
                    <a:pt x="71" y="0"/>
                  </a:cubicBezTo>
                </a:path>
              </a:pathLst>
            </a:custGeom>
            <a:solidFill>
              <a:srgbClr val="99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2" name="Freeform 320"/>
            <p:cNvSpPr>
              <a:spLocks/>
            </p:cNvSpPr>
            <p:nvPr/>
          </p:nvSpPr>
          <p:spPr bwMode="auto">
            <a:xfrm>
              <a:off x="6286500" y="2576513"/>
              <a:ext cx="527050" cy="1704975"/>
            </a:xfrm>
            <a:custGeom>
              <a:avLst/>
              <a:gdLst>
                <a:gd name="T0" fmla="*/ 67 w 139"/>
                <a:gd name="T1" fmla="*/ 0 h 451"/>
                <a:gd name="T2" fmla="*/ 56 w 139"/>
                <a:gd name="T3" fmla="*/ 11 h 451"/>
                <a:gd name="T4" fmla="*/ 56 w 139"/>
                <a:gd name="T5" fmla="*/ 80 h 451"/>
                <a:gd name="T6" fmla="*/ 51 w 139"/>
                <a:gd name="T7" fmla="*/ 80 h 451"/>
                <a:gd name="T8" fmla="*/ 51 w 139"/>
                <a:gd name="T9" fmla="*/ 20 h 451"/>
                <a:gd name="T10" fmla="*/ 39 w 139"/>
                <a:gd name="T11" fmla="*/ 8 h 451"/>
                <a:gd name="T12" fmla="*/ 28 w 139"/>
                <a:gd name="T13" fmla="*/ 20 h 451"/>
                <a:gd name="T14" fmla="*/ 28 w 139"/>
                <a:gd name="T15" fmla="*/ 107 h 451"/>
                <a:gd name="T16" fmla="*/ 28 w 139"/>
                <a:gd name="T17" fmla="*/ 109 h 451"/>
                <a:gd name="T18" fmla="*/ 28 w 139"/>
                <a:gd name="T19" fmla="*/ 138 h 451"/>
                <a:gd name="T20" fmla="*/ 23 w 139"/>
                <a:gd name="T21" fmla="*/ 133 h 451"/>
                <a:gd name="T22" fmla="*/ 23 w 139"/>
                <a:gd name="T23" fmla="*/ 111 h 451"/>
                <a:gd name="T24" fmla="*/ 6 w 139"/>
                <a:gd name="T25" fmla="*/ 94 h 451"/>
                <a:gd name="T26" fmla="*/ 1 w 139"/>
                <a:gd name="T27" fmla="*/ 94 h 451"/>
                <a:gd name="T28" fmla="*/ 0 w 139"/>
                <a:gd name="T29" fmla="*/ 94 h 451"/>
                <a:gd name="T30" fmla="*/ 0 w 139"/>
                <a:gd name="T31" fmla="*/ 98 h 451"/>
                <a:gd name="T32" fmla="*/ 0 w 139"/>
                <a:gd name="T33" fmla="*/ 115 h 451"/>
                <a:gd name="T34" fmla="*/ 0 w 139"/>
                <a:gd name="T35" fmla="*/ 115 h 451"/>
                <a:gd name="T36" fmla="*/ 0 w 139"/>
                <a:gd name="T37" fmla="*/ 144 h 451"/>
                <a:gd name="T38" fmla="*/ 37 w 139"/>
                <a:gd name="T39" fmla="*/ 178 h 451"/>
                <a:gd name="T40" fmla="*/ 37 w 139"/>
                <a:gd name="T41" fmla="*/ 178 h 451"/>
                <a:gd name="T42" fmla="*/ 50 w 139"/>
                <a:gd name="T43" fmla="*/ 186 h 451"/>
                <a:gd name="T44" fmla="*/ 50 w 139"/>
                <a:gd name="T45" fmla="*/ 205 h 451"/>
                <a:gd name="T46" fmla="*/ 37 w 139"/>
                <a:gd name="T47" fmla="*/ 205 h 451"/>
                <a:gd name="T48" fmla="*/ 37 w 139"/>
                <a:gd name="T49" fmla="*/ 222 h 451"/>
                <a:gd name="T50" fmla="*/ 34 w 139"/>
                <a:gd name="T51" fmla="*/ 222 h 451"/>
                <a:gd name="T52" fmla="*/ 34 w 139"/>
                <a:gd name="T53" fmla="*/ 451 h 451"/>
                <a:gd name="T54" fmla="*/ 106 w 139"/>
                <a:gd name="T55" fmla="*/ 451 h 451"/>
                <a:gd name="T56" fmla="*/ 139 w 139"/>
                <a:gd name="T57" fmla="*/ 451 h 451"/>
                <a:gd name="T58" fmla="*/ 139 w 139"/>
                <a:gd name="T59" fmla="*/ 222 h 451"/>
                <a:gd name="T60" fmla="*/ 135 w 139"/>
                <a:gd name="T61" fmla="*/ 222 h 451"/>
                <a:gd name="T62" fmla="*/ 135 w 139"/>
                <a:gd name="T63" fmla="*/ 205 h 451"/>
                <a:gd name="T64" fmla="*/ 122 w 139"/>
                <a:gd name="T65" fmla="*/ 205 h 451"/>
                <a:gd name="T66" fmla="*/ 122 w 139"/>
                <a:gd name="T67" fmla="*/ 181 h 451"/>
                <a:gd name="T68" fmla="*/ 134 w 139"/>
                <a:gd name="T69" fmla="*/ 158 h 451"/>
                <a:gd name="T70" fmla="*/ 134 w 139"/>
                <a:gd name="T71" fmla="*/ 109 h 451"/>
                <a:gd name="T72" fmla="*/ 134 w 139"/>
                <a:gd name="T73" fmla="*/ 106 h 451"/>
                <a:gd name="T74" fmla="*/ 134 w 139"/>
                <a:gd name="T75" fmla="*/ 104 h 451"/>
                <a:gd name="T76" fmla="*/ 134 w 139"/>
                <a:gd name="T77" fmla="*/ 51 h 451"/>
                <a:gd name="T78" fmla="*/ 122 w 139"/>
                <a:gd name="T79" fmla="*/ 40 h 451"/>
                <a:gd name="T80" fmla="*/ 111 w 139"/>
                <a:gd name="T81" fmla="*/ 51 h 451"/>
                <a:gd name="T82" fmla="*/ 111 w 139"/>
                <a:gd name="T83" fmla="*/ 80 h 451"/>
                <a:gd name="T84" fmla="*/ 106 w 139"/>
                <a:gd name="T85" fmla="*/ 80 h 451"/>
                <a:gd name="T86" fmla="*/ 106 w 139"/>
                <a:gd name="T87" fmla="*/ 20 h 451"/>
                <a:gd name="T88" fmla="*/ 95 w 139"/>
                <a:gd name="T89" fmla="*/ 8 h 451"/>
                <a:gd name="T90" fmla="*/ 84 w 139"/>
                <a:gd name="T91" fmla="*/ 20 h 451"/>
                <a:gd name="T92" fmla="*/ 84 w 139"/>
                <a:gd name="T93" fmla="*/ 79 h 451"/>
                <a:gd name="T94" fmla="*/ 78 w 139"/>
                <a:gd name="T95" fmla="*/ 79 h 451"/>
                <a:gd name="T96" fmla="*/ 78 w 139"/>
                <a:gd name="T97" fmla="*/ 11 h 451"/>
                <a:gd name="T98" fmla="*/ 67 w 139"/>
                <a:gd name="T9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9" h="451">
                  <a:moveTo>
                    <a:pt x="67" y="0"/>
                  </a:moveTo>
                  <a:cubicBezTo>
                    <a:pt x="61" y="0"/>
                    <a:pt x="56" y="5"/>
                    <a:pt x="56" y="11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4" y="80"/>
                    <a:pt x="52" y="80"/>
                    <a:pt x="51" y="8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4"/>
                    <a:pt x="46" y="8"/>
                    <a:pt x="39" y="8"/>
                  </a:cubicBezTo>
                  <a:cubicBezTo>
                    <a:pt x="33" y="8"/>
                    <a:pt x="28" y="14"/>
                    <a:pt x="28" y="20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8"/>
                    <a:pt x="28" y="108"/>
                    <a:pt x="28" y="109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3" y="101"/>
                    <a:pt x="15" y="94"/>
                    <a:pt x="6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41" y="182"/>
                    <a:pt x="45" y="185"/>
                    <a:pt x="50" y="186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7" y="222"/>
                    <a:pt x="37" y="222"/>
                    <a:pt x="37" y="222"/>
                  </a:cubicBezTo>
                  <a:cubicBezTo>
                    <a:pt x="34" y="222"/>
                    <a:pt x="34" y="222"/>
                    <a:pt x="34" y="222"/>
                  </a:cubicBezTo>
                  <a:cubicBezTo>
                    <a:pt x="34" y="451"/>
                    <a:pt x="34" y="451"/>
                    <a:pt x="34" y="451"/>
                  </a:cubicBezTo>
                  <a:cubicBezTo>
                    <a:pt x="106" y="451"/>
                    <a:pt x="106" y="451"/>
                    <a:pt x="106" y="451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39" y="222"/>
                    <a:pt x="139" y="222"/>
                    <a:pt x="139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05"/>
                    <a:pt x="135" y="205"/>
                    <a:pt x="135" y="205"/>
                  </a:cubicBezTo>
                  <a:cubicBezTo>
                    <a:pt x="122" y="205"/>
                    <a:pt x="122" y="205"/>
                    <a:pt x="122" y="205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9" y="176"/>
                    <a:pt x="134" y="167"/>
                    <a:pt x="134" y="158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4" y="108"/>
                    <a:pt x="134" y="107"/>
                    <a:pt x="134" y="106"/>
                  </a:cubicBezTo>
                  <a:cubicBezTo>
                    <a:pt x="134" y="105"/>
                    <a:pt x="134" y="105"/>
                    <a:pt x="134" y="10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45"/>
                    <a:pt x="129" y="40"/>
                    <a:pt x="122" y="40"/>
                  </a:cubicBezTo>
                  <a:cubicBezTo>
                    <a:pt x="116" y="40"/>
                    <a:pt x="111" y="45"/>
                    <a:pt x="111" y="51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80"/>
                    <a:pt x="108" y="80"/>
                    <a:pt x="106" y="8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14"/>
                    <a:pt x="101" y="8"/>
                    <a:pt x="95" y="8"/>
                  </a:cubicBezTo>
                  <a:cubicBezTo>
                    <a:pt x="89" y="8"/>
                    <a:pt x="84" y="14"/>
                    <a:pt x="84" y="20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5"/>
                    <a:pt x="73" y="0"/>
                    <a:pt x="67" y="0"/>
                  </a:cubicBezTo>
                </a:path>
              </a:pathLst>
            </a:custGeom>
            <a:solidFill>
              <a:srgbClr val="99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3" name="Freeform 321"/>
            <p:cNvSpPr>
              <a:spLocks/>
            </p:cNvSpPr>
            <p:nvPr/>
          </p:nvSpPr>
          <p:spPr bwMode="auto">
            <a:xfrm>
              <a:off x="5815013" y="2932113"/>
              <a:ext cx="82550" cy="222250"/>
            </a:xfrm>
            <a:custGeom>
              <a:avLst/>
              <a:gdLst>
                <a:gd name="T0" fmla="*/ 0 w 22"/>
                <a:gd name="T1" fmla="*/ 59 h 59"/>
                <a:gd name="T2" fmla="*/ 0 w 22"/>
                <a:gd name="T3" fmla="*/ 17 h 59"/>
                <a:gd name="T4" fmla="*/ 16 w 22"/>
                <a:gd name="T5" fmla="*/ 0 h 59"/>
                <a:gd name="T6" fmla="*/ 22 w 22"/>
                <a:gd name="T7" fmla="*/ 0 h 59"/>
                <a:gd name="T8" fmla="*/ 22 w 22"/>
                <a:gd name="T9" fmla="*/ 0 h 59"/>
                <a:gd name="T10" fmla="*/ 22 w 22"/>
                <a:gd name="T11" fmla="*/ 37 h 59"/>
                <a:gd name="T12" fmla="*/ 0 w 22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9">
                  <a:moveTo>
                    <a:pt x="0" y="59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7"/>
                    <a:pt x="22" y="37"/>
                    <a:pt x="22" y="37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4" name="Freeform 322"/>
            <p:cNvSpPr>
              <a:spLocks/>
            </p:cNvSpPr>
            <p:nvPr/>
          </p:nvSpPr>
          <p:spPr bwMode="auto">
            <a:xfrm>
              <a:off x="5757863" y="3011488"/>
              <a:ext cx="139700" cy="238125"/>
            </a:xfrm>
            <a:custGeom>
              <a:avLst/>
              <a:gdLst>
                <a:gd name="T0" fmla="*/ 0 w 37"/>
                <a:gd name="T1" fmla="*/ 32 h 63"/>
                <a:gd name="T2" fmla="*/ 28 w 37"/>
                <a:gd name="T3" fmla="*/ 4 h 63"/>
                <a:gd name="T4" fmla="*/ 37 w 37"/>
                <a:gd name="T5" fmla="*/ 0 h 63"/>
                <a:gd name="T6" fmla="*/ 37 w 37"/>
                <a:gd name="T7" fmla="*/ 29 h 63"/>
                <a:gd name="T8" fmla="*/ 1 w 37"/>
                <a:gd name="T9" fmla="*/ 63 h 63"/>
                <a:gd name="T10" fmla="*/ 0 w 37"/>
                <a:gd name="T1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3">
                  <a:moveTo>
                    <a:pt x="0" y="32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31" y="2"/>
                    <a:pt x="34" y="0"/>
                    <a:pt x="37" y="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5" name="Freeform 323"/>
            <p:cNvSpPr>
              <a:spLocks/>
            </p:cNvSpPr>
            <p:nvPr/>
          </p:nvSpPr>
          <p:spPr bwMode="auto">
            <a:xfrm>
              <a:off x="5602288" y="2576513"/>
              <a:ext cx="84138" cy="450850"/>
            </a:xfrm>
            <a:custGeom>
              <a:avLst/>
              <a:gdLst>
                <a:gd name="T0" fmla="*/ 11 w 22"/>
                <a:gd name="T1" fmla="*/ 0 h 119"/>
                <a:gd name="T2" fmla="*/ 0 w 22"/>
                <a:gd name="T3" fmla="*/ 11 h 119"/>
                <a:gd name="T4" fmla="*/ 0 w 22"/>
                <a:gd name="T5" fmla="*/ 107 h 119"/>
                <a:gd name="T6" fmla="*/ 11 w 22"/>
                <a:gd name="T7" fmla="*/ 119 h 119"/>
                <a:gd name="T8" fmla="*/ 22 w 22"/>
                <a:gd name="T9" fmla="*/ 107 h 119"/>
                <a:gd name="T10" fmla="*/ 22 w 22"/>
                <a:gd name="T11" fmla="*/ 11 h 119"/>
                <a:gd name="T12" fmla="*/ 11 w 22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9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4"/>
                    <a:pt x="5" y="119"/>
                    <a:pt x="11" y="119"/>
                  </a:cubicBezTo>
                  <a:cubicBezTo>
                    <a:pt x="17" y="119"/>
                    <a:pt x="22" y="114"/>
                    <a:pt x="22" y="107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6" name="Freeform 324"/>
            <p:cNvSpPr>
              <a:spLocks/>
            </p:cNvSpPr>
            <p:nvPr/>
          </p:nvSpPr>
          <p:spPr bwMode="auto">
            <a:xfrm>
              <a:off x="5394325" y="2874963"/>
              <a:ext cx="396875" cy="407988"/>
            </a:xfrm>
            <a:custGeom>
              <a:avLst/>
              <a:gdLst>
                <a:gd name="T0" fmla="*/ 105 w 105"/>
                <a:gd name="T1" fmla="*/ 79 h 108"/>
                <a:gd name="T2" fmla="*/ 76 w 105"/>
                <a:gd name="T3" fmla="*/ 108 h 108"/>
                <a:gd name="T4" fmla="*/ 29 w 105"/>
                <a:gd name="T5" fmla="*/ 108 h 108"/>
                <a:gd name="T6" fmla="*/ 0 w 105"/>
                <a:gd name="T7" fmla="*/ 79 h 108"/>
                <a:gd name="T8" fmla="*/ 0 w 105"/>
                <a:gd name="T9" fmla="*/ 30 h 108"/>
                <a:gd name="T10" fmla="*/ 29 w 105"/>
                <a:gd name="T11" fmla="*/ 0 h 108"/>
                <a:gd name="T12" fmla="*/ 76 w 105"/>
                <a:gd name="T13" fmla="*/ 0 h 108"/>
                <a:gd name="T14" fmla="*/ 105 w 105"/>
                <a:gd name="T15" fmla="*/ 30 h 108"/>
                <a:gd name="T16" fmla="*/ 105 w 105"/>
                <a:gd name="T17" fmla="*/ 7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8">
                  <a:moveTo>
                    <a:pt x="105" y="79"/>
                  </a:moveTo>
                  <a:cubicBezTo>
                    <a:pt x="105" y="95"/>
                    <a:pt x="92" y="108"/>
                    <a:pt x="76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13" y="108"/>
                    <a:pt x="0" y="95"/>
                    <a:pt x="0" y="7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2" y="0"/>
                    <a:pt x="105" y="14"/>
                    <a:pt x="105" y="30"/>
                  </a:cubicBezTo>
                  <a:lnTo>
                    <a:pt x="105" y="79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7" name="Freeform 325"/>
            <p:cNvSpPr>
              <a:spLocks/>
            </p:cNvSpPr>
            <p:nvPr/>
          </p:nvSpPr>
          <p:spPr bwMode="auto">
            <a:xfrm>
              <a:off x="5394325" y="2728913"/>
              <a:ext cx="82550" cy="334963"/>
            </a:xfrm>
            <a:custGeom>
              <a:avLst/>
              <a:gdLst>
                <a:gd name="T0" fmla="*/ 11 w 22"/>
                <a:gd name="T1" fmla="*/ 0 h 89"/>
                <a:gd name="T2" fmla="*/ 0 w 22"/>
                <a:gd name="T3" fmla="*/ 11 h 89"/>
                <a:gd name="T4" fmla="*/ 0 w 22"/>
                <a:gd name="T5" fmla="*/ 64 h 89"/>
                <a:gd name="T6" fmla="*/ 11 w 22"/>
                <a:gd name="T7" fmla="*/ 89 h 89"/>
                <a:gd name="T8" fmla="*/ 22 w 22"/>
                <a:gd name="T9" fmla="*/ 64 h 89"/>
                <a:gd name="T10" fmla="*/ 22 w 22"/>
                <a:gd name="T11" fmla="*/ 11 h 89"/>
                <a:gd name="T12" fmla="*/ 11 w 22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89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0"/>
                    <a:pt x="5" y="89"/>
                    <a:pt x="11" y="89"/>
                  </a:cubicBezTo>
                  <a:cubicBezTo>
                    <a:pt x="17" y="89"/>
                    <a:pt x="22" y="70"/>
                    <a:pt x="22" y="64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8" name="Freeform 326"/>
            <p:cNvSpPr>
              <a:spLocks/>
            </p:cNvSpPr>
            <p:nvPr/>
          </p:nvSpPr>
          <p:spPr bwMode="auto">
            <a:xfrm>
              <a:off x="5495925" y="2606676"/>
              <a:ext cx="87313" cy="450850"/>
            </a:xfrm>
            <a:custGeom>
              <a:avLst/>
              <a:gdLst>
                <a:gd name="T0" fmla="*/ 11 w 23"/>
                <a:gd name="T1" fmla="*/ 0 h 119"/>
                <a:gd name="T2" fmla="*/ 0 w 23"/>
                <a:gd name="T3" fmla="*/ 12 h 119"/>
                <a:gd name="T4" fmla="*/ 0 w 23"/>
                <a:gd name="T5" fmla="*/ 108 h 119"/>
                <a:gd name="T6" fmla="*/ 11 w 23"/>
                <a:gd name="T7" fmla="*/ 119 h 119"/>
                <a:gd name="T8" fmla="*/ 23 w 23"/>
                <a:gd name="T9" fmla="*/ 108 h 119"/>
                <a:gd name="T10" fmla="*/ 23 w 23"/>
                <a:gd name="T11" fmla="*/ 12 h 119"/>
                <a:gd name="T12" fmla="*/ 11 w 23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9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4"/>
                    <a:pt x="5" y="119"/>
                    <a:pt x="11" y="119"/>
                  </a:cubicBezTo>
                  <a:cubicBezTo>
                    <a:pt x="18" y="119"/>
                    <a:pt x="23" y="114"/>
                    <a:pt x="23" y="10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9" name="Freeform 327"/>
            <p:cNvSpPr>
              <a:spLocks/>
            </p:cNvSpPr>
            <p:nvPr/>
          </p:nvSpPr>
          <p:spPr bwMode="auto">
            <a:xfrm>
              <a:off x="5708650" y="2606676"/>
              <a:ext cx="82550" cy="420688"/>
            </a:xfrm>
            <a:custGeom>
              <a:avLst/>
              <a:gdLst>
                <a:gd name="T0" fmla="*/ 11 w 22"/>
                <a:gd name="T1" fmla="*/ 0 h 111"/>
                <a:gd name="T2" fmla="*/ 0 w 22"/>
                <a:gd name="T3" fmla="*/ 12 h 111"/>
                <a:gd name="T4" fmla="*/ 0 w 22"/>
                <a:gd name="T5" fmla="*/ 99 h 111"/>
                <a:gd name="T6" fmla="*/ 11 w 22"/>
                <a:gd name="T7" fmla="*/ 111 h 111"/>
                <a:gd name="T8" fmla="*/ 22 w 22"/>
                <a:gd name="T9" fmla="*/ 99 h 111"/>
                <a:gd name="T10" fmla="*/ 22 w 22"/>
                <a:gd name="T11" fmla="*/ 12 h 111"/>
                <a:gd name="T12" fmla="*/ 11 w 22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1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6"/>
                    <a:pt x="5" y="111"/>
                    <a:pt x="11" y="111"/>
                  </a:cubicBezTo>
                  <a:cubicBezTo>
                    <a:pt x="17" y="111"/>
                    <a:pt x="22" y="106"/>
                    <a:pt x="22" y="9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0" name="Freeform 328"/>
            <p:cNvSpPr>
              <a:spLocks/>
            </p:cNvSpPr>
            <p:nvPr/>
          </p:nvSpPr>
          <p:spPr bwMode="auto">
            <a:xfrm>
              <a:off x="5435600" y="3063876"/>
              <a:ext cx="273050" cy="473075"/>
            </a:xfrm>
            <a:custGeom>
              <a:avLst/>
              <a:gdLst>
                <a:gd name="T0" fmla="*/ 0 w 72"/>
                <a:gd name="T1" fmla="*/ 125 h 125"/>
                <a:gd name="T2" fmla="*/ 0 w 72"/>
                <a:gd name="T3" fmla="*/ 20 h 125"/>
                <a:gd name="T4" fmla="*/ 20 w 72"/>
                <a:gd name="T5" fmla="*/ 0 h 125"/>
                <a:gd name="T6" fmla="*/ 52 w 72"/>
                <a:gd name="T7" fmla="*/ 0 h 125"/>
                <a:gd name="T8" fmla="*/ 72 w 72"/>
                <a:gd name="T9" fmla="*/ 20 h 125"/>
                <a:gd name="T10" fmla="*/ 72 w 72"/>
                <a:gd name="T11" fmla="*/ 125 h 125"/>
                <a:gd name="T12" fmla="*/ 0 w 7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5">
                  <a:moveTo>
                    <a:pt x="0" y="125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125"/>
                    <a:pt x="72" y="125"/>
                    <a:pt x="72" y="125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1" name="Rectangle 329"/>
            <p:cNvSpPr>
              <a:spLocks noChangeArrowheads="1"/>
            </p:cNvSpPr>
            <p:nvPr/>
          </p:nvSpPr>
          <p:spPr bwMode="auto">
            <a:xfrm>
              <a:off x="5391150" y="3351213"/>
              <a:ext cx="366713" cy="188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2" name="Rectangle 330"/>
            <p:cNvSpPr>
              <a:spLocks noChangeArrowheads="1"/>
            </p:cNvSpPr>
            <p:nvPr/>
          </p:nvSpPr>
          <p:spPr bwMode="auto">
            <a:xfrm>
              <a:off x="5375275" y="3416300"/>
              <a:ext cx="396875" cy="2204969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3" name="Rectangle 331"/>
            <p:cNvSpPr>
              <a:spLocks noChangeArrowheads="1"/>
            </p:cNvSpPr>
            <p:nvPr/>
          </p:nvSpPr>
          <p:spPr bwMode="auto">
            <a:xfrm>
              <a:off x="5375275" y="3416301"/>
              <a:ext cx="120650" cy="86518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4" name="Oval 332"/>
            <p:cNvSpPr>
              <a:spLocks noChangeArrowheads="1"/>
            </p:cNvSpPr>
            <p:nvPr/>
          </p:nvSpPr>
          <p:spPr bwMode="auto">
            <a:xfrm>
              <a:off x="5416550" y="3370263"/>
              <a:ext cx="38100" cy="381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5" name="Freeform 333"/>
            <p:cNvSpPr>
              <a:spLocks/>
            </p:cNvSpPr>
            <p:nvPr/>
          </p:nvSpPr>
          <p:spPr bwMode="auto">
            <a:xfrm>
              <a:off x="5864225" y="2947988"/>
              <a:ext cx="33338" cy="66675"/>
            </a:xfrm>
            <a:custGeom>
              <a:avLst/>
              <a:gdLst>
                <a:gd name="T0" fmla="*/ 9 w 9"/>
                <a:gd name="T1" fmla="*/ 0 h 18"/>
                <a:gd name="T2" fmla="*/ 0 w 9"/>
                <a:gd name="T3" fmla="*/ 9 h 18"/>
                <a:gd name="T4" fmla="*/ 9 w 9"/>
                <a:gd name="T5" fmla="*/ 18 h 18"/>
                <a:gd name="T6" fmla="*/ 9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6" name="Oval 334"/>
            <p:cNvSpPr>
              <a:spLocks noChangeArrowheads="1"/>
            </p:cNvSpPr>
            <p:nvPr/>
          </p:nvSpPr>
          <p:spPr bwMode="auto">
            <a:xfrm>
              <a:off x="5716588" y="2622551"/>
              <a:ext cx="66675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7" name="Oval 335"/>
            <p:cNvSpPr>
              <a:spLocks noChangeArrowheads="1"/>
            </p:cNvSpPr>
            <p:nvPr/>
          </p:nvSpPr>
          <p:spPr bwMode="auto">
            <a:xfrm>
              <a:off x="5610225" y="2589213"/>
              <a:ext cx="68263" cy="66675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8" name="Oval 336"/>
            <p:cNvSpPr>
              <a:spLocks noChangeArrowheads="1"/>
            </p:cNvSpPr>
            <p:nvPr/>
          </p:nvSpPr>
          <p:spPr bwMode="auto">
            <a:xfrm>
              <a:off x="5503863" y="2622551"/>
              <a:ext cx="68263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9" name="Oval 337"/>
            <p:cNvSpPr>
              <a:spLocks noChangeArrowheads="1"/>
            </p:cNvSpPr>
            <p:nvPr/>
          </p:nvSpPr>
          <p:spPr bwMode="auto">
            <a:xfrm>
              <a:off x="5402263" y="2740026"/>
              <a:ext cx="68263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0" name="Freeform 338"/>
            <p:cNvSpPr>
              <a:spLocks/>
            </p:cNvSpPr>
            <p:nvPr/>
          </p:nvSpPr>
          <p:spPr bwMode="auto">
            <a:xfrm>
              <a:off x="6286500" y="2932113"/>
              <a:ext cx="87313" cy="222250"/>
            </a:xfrm>
            <a:custGeom>
              <a:avLst/>
              <a:gdLst>
                <a:gd name="T0" fmla="*/ 23 w 23"/>
                <a:gd name="T1" fmla="*/ 59 h 59"/>
                <a:gd name="T2" fmla="*/ 23 w 23"/>
                <a:gd name="T3" fmla="*/ 17 h 59"/>
                <a:gd name="T4" fmla="*/ 6 w 23"/>
                <a:gd name="T5" fmla="*/ 0 h 59"/>
                <a:gd name="T6" fmla="*/ 1 w 23"/>
                <a:gd name="T7" fmla="*/ 0 h 59"/>
                <a:gd name="T8" fmla="*/ 0 w 23"/>
                <a:gd name="T9" fmla="*/ 0 h 59"/>
                <a:gd name="T10" fmla="*/ 0 w 23"/>
                <a:gd name="T11" fmla="*/ 37 h 59"/>
                <a:gd name="T12" fmla="*/ 23 w 23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9">
                  <a:moveTo>
                    <a:pt x="23" y="5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7"/>
                    <a:pt x="15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23" y="59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1" name="Freeform 339"/>
            <p:cNvSpPr>
              <a:spLocks/>
            </p:cNvSpPr>
            <p:nvPr/>
          </p:nvSpPr>
          <p:spPr bwMode="auto">
            <a:xfrm>
              <a:off x="6286500" y="3011488"/>
              <a:ext cx="141288" cy="238125"/>
            </a:xfrm>
            <a:custGeom>
              <a:avLst/>
              <a:gdLst>
                <a:gd name="T0" fmla="*/ 37 w 37"/>
                <a:gd name="T1" fmla="*/ 32 h 63"/>
                <a:gd name="T2" fmla="*/ 9 w 37"/>
                <a:gd name="T3" fmla="*/ 4 h 63"/>
                <a:gd name="T4" fmla="*/ 0 w 37"/>
                <a:gd name="T5" fmla="*/ 0 h 63"/>
                <a:gd name="T6" fmla="*/ 0 w 37"/>
                <a:gd name="T7" fmla="*/ 29 h 63"/>
                <a:gd name="T8" fmla="*/ 37 w 37"/>
                <a:gd name="T9" fmla="*/ 63 h 63"/>
                <a:gd name="T10" fmla="*/ 37 w 37"/>
                <a:gd name="T1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3">
                  <a:moveTo>
                    <a:pt x="37" y="32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7" y="2"/>
                    <a:pt x="3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7" y="63"/>
                    <a:pt x="37" y="63"/>
                    <a:pt x="37" y="63"/>
                  </a:cubicBezTo>
                  <a:lnTo>
                    <a:pt x="37" y="32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2" name="Freeform 340"/>
            <p:cNvSpPr>
              <a:spLocks/>
            </p:cNvSpPr>
            <p:nvPr/>
          </p:nvSpPr>
          <p:spPr bwMode="auto">
            <a:xfrm>
              <a:off x="6499225" y="2576513"/>
              <a:ext cx="82550" cy="450850"/>
            </a:xfrm>
            <a:custGeom>
              <a:avLst/>
              <a:gdLst>
                <a:gd name="T0" fmla="*/ 11 w 22"/>
                <a:gd name="T1" fmla="*/ 0 h 119"/>
                <a:gd name="T2" fmla="*/ 22 w 22"/>
                <a:gd name="T3" fmla="*/ 11 h 119"/>
                <a:gd name="T4" fmla="*/ 22 w 22"/>
                <a:gd name="T5" fmla="*/ 107 h 119"/>
                <a:gd name="T6" fmla="*/ 11 w 22"/>
                <a:gd name="T7" fmla="*/ 119 h 119"/>
                <a:gd name="T8" fmla="*/ 0 w 22"/>
                <a:gd name="T9" fmla="*/ 107 h 119"/>
                <a:gd name="T10" fmla="*/ 0 w 22"/>
                <a:gd name="T11" fmla="*/ 11 h 119"/>
                <a:gd name="T12" fmla="*/ 11 w 22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9">
                  <a:moveTo>
                    <a:pt x="11" y="0"/>
                  </a:moveTo>
                  <a:cubicBezTo>
                    <a:pt x="17" y="0"/>
                    <a:pt x="22" y="5"/>
                    <a:pt x="22" y="11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14"/>
                    <a:pt x="17" y="119"/>
                    <a:pt x="11" y="119"/>
                  </a:cubicBezTo>
                  <a:cubicBezTo>
                    <a:pt x="5" y="119"/>
                    <a:pt x="0" y="114"/>
                    <a:pt x="0" y="10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3" name="Freeform 341"/>
            <p:cNvSpPr>
              <a:spLocks/>
            </p:cNvSpPr>
            <p:nvPr/>
          </p:nvSpPr>
          <p:spPr bwMode="auto">
            <a:xfrm>
              <a:off x="6392863" y="2874963"/>
              <a:ext cx="401638" cy="407988"/>
            </a:xfrm>
            <a:custGeom>
              <a:avLst/>
              <a:gdLst>
                <a:gd name="T0" fmla="*/ 0 w 106"/>
                <a:gd name="T1" fmla="*/ 79 h 108"/>
                <a:gd name="T2" fmla="*/ 29 w 106"/>
                <a:gd name="T3" fmla="*/ 108 h 108"/>
                <a:gd name="T4" fmla="*/ 77 w 106"/>
                <a:gd name="T5" fmla="*/ 108 h 108"/>
                <a:gd name="T6" fmla="*/ 106 w 106"/>
                <a:gd name="T7" fmla="*/ 79 h 108"/>
                <a:gd name="T8" fmla="*/ 106 w 106"/>
                <a:gd name="T9" fmla="*/ 30 h 108"/>
                <a:gd name="T10" fmla="*/ 77 w 106"/>
                <a:gd name="T11" fmla="*/ 0 h 108"/>
                <a:gd name="T12" fmla="*/ 29 w 106"/>
                <a:gd name="T13" fmla="*/ 0 h 108"/>
                <a:gd name="T14" fmla="*/ 0 w 106"/>
                <a:gd name="T15" fmla="*/ 30 h 108"/>
                <a:gd name="T16" fmla="*/ 0 w 106"/>
                <a:gd name="T17" fmla="*/ 7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08">
                  <a:moveTo>
                    <a:pt x="0" y="79"/>
                  </a:moveTo>
                  <a:cubicBezTo>
                    <a:pt x="0" y="95"/>
                    <a:pt x="13" y="108"/>
                    <a:pt x="29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93" y="108"/>
                    <a:pt x="106" y="95"/>
                    <a:pt x="106" y="79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14"/>
                    <a:pt x="93" y="0"/>
                    <a:pt x="7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4" name="Freeform 342"/>
            <p:cNvSpPr>
              <a:spLocks/>
            </p:cNvSpPr>
            <p:nvPr/>
          </p:nvSpPr>
          <p:spPr bwMode="auto">
            <a:xfrm>
              <a:off x="6707188" y="2728913"/>
              <a:ext cx="87313" cy="334963"/>
            </a:xfrm>
            <a:custGeom>
              <a:avLst/>
              <a:gdLst>
                <a:gd name="T0" fmla="*/ 11 w 23"/>
                <a:gd name="T1" fmla="*/ 0 h 89"/>
                <a:gd name="T2" fmla="*/ 23 w 23"/>
                <a:gd name="T3" fmla="*/ 11 h 89"/>
                <a:gd name="T4" fmla="*/ 23 w 23"/>
                <a:gd name="T5" fmla="*/ 64 h 89"/>
                <a:gd name="T6" fmla="*/ 11 w 23"/>
                <a:gd name="T7" fmla="*/ 89 h 89"/>
                <a:gd name="T8" fmla="*/ 0 w 23"/>
                <a:gd name="T9" fmla="*/ 64 h 89"/>
                <a:gd name="T10" fmla="*/ 0 w 23"/>
                <a:gd name="T11" fmla="*/ 11 h 89"/>
                <a:gd name="T12" fmla="*/ 11 w 23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89">
                  <a:moveTo>
                    <a:pt x="11" y="0"/>
                  </a:moveTo>
                  <a:cubicBezTo>
                    <a:pt x="18" y="0"/>
                    <a:pt x="23" y="5"/>
                    <a:pt x="23" y="11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70"/>
                    <a:pt x="18" y="89"/>
                    <a:pt x="11" y="89"/>
                  </a:cubicBezTo>
                  <a:cubicBezTo>
                    <a:pt x="5" y="89"/>
                    <a:pt x="0" y="70"/>
                    <a:pt x="0" y="6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5" name="Freeform 343"/>
            <p:cNvSpPr>
              <a:spLocks/>
            </p:cNvSpPr>
            <p:nvPr/>
          </p:nvSpPr>
          <p:spPr bwMode="auto">
            <a:xfrm>
              <a:off x="6605588" y="2606676"/>
              <a:ext cx="82550" cy="450850"/>
            </a:xfrm>
            <a:custGeom>
              <a:avLst/>
              <a:gdLst>
                <a:gd name="T0" fmla="*/ 11 w 22"/>
                <a:gd name="T1" fmla="*/ 0 h 119"/>
                <a:gd name="T2" fmla="*/ 22 w 22"/>
                <a:gd name="T3" fmla="*/ 12 h 119"/>
                <a:gd name="T4" fmla="*/ 22 w 22"/>
                <a:gd name="T5" fmla="*/ 108 h 119"/>
                <a:gd name="T6" fmla="*/ 11 w 22"/>
                <a:gd name="T7" fmla="*/ 119 h 119"/>
                <a:gd name="T8" fmla="*/ 0 w 22"/>
                <a:gd name="T9" fmla="*/ 108 h 119"/>
                <a:gd name="T10" fmla="*/ 0 w 22"/>
                <a:gd name="T11" fmla="*/ 12 h 119"/>
                <a:gd name="T12" fmla="*/ 11 w 22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9">
                  <a:moveTo>
                    <a:pt x="11" y="0"/>
                  </a:moveTo>
                  <a:cubicBezTo>
                    <a:pt x="17" y="0"/>
                    <a:pt x="22" y="6"/>
                    <a:pt x="22" y="12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2" y="114"/>
                    <a:pt x="17" y="119"/>
                    <a:pt x="11" y="119"/>
                  </a:cubicBezTo>
                  <a:cubicBezTo>
                    <a:pt x="5" y="119"/>
                    <a:pt x="0" y="114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6" name="Freeform 344"/>
            <p:cNvSpPr>
              <a:spLocks/>
            </p:cNvSpPr>
            <p:nvPr/>
          </p:nvSpPr>
          <p:spPr bwMode="auto">
            <a:xfrm>
              <a:off x="6392863" y="2606676"/>
              <a:ext cx="87313" cy="420688"/>
            </a:xfrm>
            <a:custGeom>
              <a:avLst/>
              <a:gdLst>
                <a:gd name="T0" fmla="*/ 11 w 23"/>
                <a:gd name="T1" fmla="*/ 0 h 111"/>
                <a:gd name="T2" fmla="*/ 23 w 23"/>
                <a:gd name="T3" fmla="*/ 12 h 111"/>
                <a:gd name="T4" fmla="*/ 23 w 23"/>
                <a:gd name="T5" fmla="*/ 99 h 111"/>
                <a:gd name="T6" fmla="*/ 11 w 23"/>
                <a:gd name="T7" fmla="*/ 111 h 111"/>
                <a:gd name="T8" fmla="*/ 0 w 23"/>
                <a:gd name="T9" fmla="*/ 99 h 111"/>
                <a:gd name="T10" fmla="*/ 0 w 23"/>
                <a:gd name="T11" fmla="*/ 12 h 111"/>
                <a:gd name="T12" fmla="*/ 11 w 23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1">
                  <a:moveTo>
                    <a:pt x="11" y="0"/>
                  </a:moveTo>
                  <a:cubicBezTo>
                    <a:pt x="18" y="0"/>
                    <a:pt x="23" y="6"/>
                    <a:pt x="23" y="12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106"/>
                    <a:pt x="18" y="111"/>
                    <a:pt x="11" y="111"/>
                  </a:cubicBezTo>
                  <a:cubicBezTo>
                    <a:pt x="5" y="111"/>
                    <a:pt x="0" y="106"/>
                    <a:pt x="0" y="9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7" name="Freeform 345"/>
            <p:cNvSpPr>
              <a:spLocks/>
            </p:cNvSpPr>
            <p:nvPr/>
          </p:nvSpPr>
          <p:spPr bwMode="auto">
            <a:xfrm>
              <a:off x="6477000" y="3063876"/>
              <a:ext cx="271463" cy="473075"/>
            </a:xfrm>
            <a:custGeom>
              <a:avLst/>
              <a:gdLst>
                <a:gd name="T0" fmla="*/ 72 w 72"/>
                <a:gd name="T1" fmla="*/ 125 h 125"/>
                <a:gd name="T2" fmla="*/ 72 w 72"/>
                <a:gd name="T3" fmla="*/ 20 h 125"/>
                <a:gd name="T4" fmla="*/ 52 w 72"/>
                <a:gd name="T5" fmla="*/ 0 h 125"/>
                <a:gd name="T6" fmla="*/ 20 w 72"/>
                <a:gd name="T7" fmla="*/ 0 h 125"/>
                <a:gd name="T8" fmla="*/ 0 w 72"/>
                <a:gd name="T9" fmla="*/ 20 h 125"/>
                <a:gd name="T10" fmla="*/ 0 w 72"/>
                <a:gd name="T11" fmla="*/ 125 h 125"/>
                <a:gd name="T12" fmla="*/ 72 w 7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5">
                  <a:moveTo>
                    <a:pt x="72" y="125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72" y="9"/>
                    <a:pt x="63" y="0"/>
                    <a:pt x="5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25"/>
                    <a:pt x="0" y="125"/>
                    <a:pt x="0" y="125"/>
                  </a:cubicBezTo>
                  <a:lnTo>
                    <a:pt x="72" y="125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8" name="Rectangle 346"/>
            <p:cNvSpPr>
              <a:spLocks noChangeArrowheads="1"/>
            </p:cNvSpPr>
            <p:nvPr/>
          </p:nvSpPr>
          <p:spPr bwMode="auto">
            <a:xfrm>
              <a:off x="6427788" y="3351213"/>
              <a:ext cx="369888" cy="188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9" name="Rectangle 347"/>
            <p:cNvSpPr>
              <a:spLocks noChangeArrowheads="1"/>
            </p:cNvSpPr>
            <p:nvPr/>
          </p:nvSpPr>
          <p:spPr bwMode="auto">
            <a:xfrm>
              <a:off x="6415088" y="3416301"/>
              <a:ext cx="398463" cy="2071685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0" name="Rectangle 348"/>
            <p:cNvSpPr>
              <a:spLocks noChangeArrowheads="1"/>
            </p:cNvSpPr>
            <p:nvPr/>
          </p:nvSpPr>
          <p:spPr bwMode="auto">
            <a:xfrm>
              <a:off x="6688138" y="3416301"/>
              <a:ext cx="125413" cy="865188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1" name="Oval 349"/>
            <p:cNvSpPr>
              <a:spLocks noChangeArrowheads="1"/>
            </p:cNvSpPr>
            <p:nvPr/>
          </p:nvSpPr>
          <p:spPr bwMode="auto">
            <a:xfrm>
              <a:off x="6729413" y="3370263"/>
              <a:ext cx="38100" cy="38100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2" name="Freeform 350"/>
            <p:cNvSpPr>
              <a:spLocks/>
            </p:cNvSpPr>
            <p:nvPr/>
          </p:nvSpPr>
          <p:spPr bwMode="auto">
            <a:xfrm>
              <a:off x="6286500" y="2947988"/>
              <a:ext cx="34925" cy="66675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0 w 9"/>
                <a:gd name="T5" fmla="*/ 18 h 18"/>
                <a:gd name="T6" fmla="*/ 0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5" y="0"/>
                    <a:pt x="9" y="4"/>
                    <a:pt x="9" y="9"/>
                  </a:cubicBezTo>
                  <a:cubicBezTo>
                    <a:pt x="9" y="14"/>
                    <a:pt x="5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3" name="Oval 351"/>
            <p:cNvSpPr>
              <a:spLocks noChangeArrowheads="1"/>
            </p:cNvSpPr>
            <p:nvPr/>
          </p:nvSpPr>
          <p:spPr bwMode="auto">
            <a:xfrm>
              <a:off x="6400800" y="2622551"/>
              <a:ext cx="68263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4" name="Oval 352"/>
            <p:cNvSpPr>
              <a:spLocks noChangeArrowheads="1"/>
            </p:cNvSpPr>
            <p:nvPr/>
          </p:nvSpPr>
          <p:spPr bwMode="auto">
            <a:xfrm>
              <a:off x="6507163" y="2589213"/>
              <a:ext cx="68263" cy="66675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5" name="Oval 353"/>
            <p:cNvSpPr>
              <a:spLocks noChangeArrowheads="1"/>
            </p:cNvSpPr>
            <p:nvPr/>
          </p:nvSpPr>
          <p:spPr bwMode="auto">
            <a:xfrm>
              <a:off x="6611938" y="2622551"/>
              <a:ext cx="68263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6" name="Oval 354"/>
            <p:cNvSpPr>
              <a:spLocks noChangeArrowheads="1"/>
            </p:cNvSpPr>
            <p:nvPr/>
          </p:nvSpPr>
          <p:spPr bwMode="auto">
            <a:xfrm>
              <a:off x="6715125" y="2740026"/>
              <a:ext cx="71438" cy="68263"/>
            </a:xfrm>
            <a:prstGeom prst="ellipse">
              <a:avLst/>
            </a:prstGeom>
            <a:solidFill>
              <a:srgbClr val="FEE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67" name="Oval 166"/>
          <p:cNvSpPr/>
          <p:nvPr/>
        </p:nvSpPr>
        <p:spPr>
          <a:xfrm>
            <a:off x="5626811" y="4135131"/>
            <a:ext cx="517317" cy="51731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6" name="Oval 365"/>
          <p:cNvSpPr/>
          <p:nvPr/>
        </p:nvSpPr>
        <p:spPr>
          <a:xfrm>
            <a:off x="5626811" y="2443854"/>
            <a:ext cx="517317" cy="51731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bg1"/>
              </a:solidFill>
              <a:latin typeface="dt-line-people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2704617" y="3215939"/>
            <a:ext cx="517317" cy="51731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-192743" y="2619851"/>
            <a:ext cx="3016251" cy="1818126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 algn="r">
              <a:lnSpc>
                <a:spcPct val="89000"/>
              </a:lnSpc>
            </a:pPr>
            <a:r>
              <a:rPr lang="pt-B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 sistema de </a:t>
            </a:r>
            <a:r>
              <a:rPr lang="pt-BR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rolling</a:t>
            </a:r>
            <a:r>
              <a:rPr lang="pt-BR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release </a:t>
            </a:r>
            <a:r>
              <a:rPr lang="pt-B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é comumente utilizado em distribuições de sistemas operacionais que passam por atualizações constantes ao invés de lançamentos periódicos.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5" name="Título 1">
            <a:extLst>
              <a:ext uri="{FF2B5EF4-FFF2-40B4-BE49-F238E27FC236}">
                <a16:creationId xmlns:a16="http://schemas.microsoft.com/office/drawing/2014/main" id="{78EA4684-75A7-45E4-B7F0-81197326CB91}"/>
              </a:ext>
            </a:extLst>
          </p:cNvPr>
          <p:cNvSpPr txBox="1">
            <a:spLocks/>
          </p:cNvSpPr>
          <p:nvPr/>
        </p:nvSpPr>
        <p:spPr>
          <a:xfrm>
            <a:off x="721440" y="915755"/>
            <a:ext cx="7886700" cy="1190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ROLLING</a:t>
            </a:r>
            <a:endParaRPr lang="en-US" b="1" dirty="0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31C73539-588C-4DCE-B662-A71D4FF77A26}"/>
              </a:ext>
            </a:extLst>
          </p:cNvPr>
          <p:cNvSpPr txBox="1"/>
          <p:nvPr/>
        </p:nvSpPr>
        <p:spPr>
          <a:xfrm>
            <a:off x="3612717" y="1250290"/>
            <a:ext cx="366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RELEASE</a:t>
            </a:r>
            <a:endParaRPr lang="pt-BR" sz="4400" dirty="0">
              <a:latin typeface="+mj-lt"/>
            </a:endParaRPr>
          </a:p>
        </p:txBody>
      </p:sp>
      <p:sp>
        <p:nvSpPr>
          <p:cNvPr id="188" name="Rectangle 173">
            <a:extLst>
              <a:ext uri="{FF2B5EF4-FFF2-40B4-BE49-F238E27FC236}">
                <a16:creationId xmlns:a16="http://schemas.microsoft.com/office/drawing/2014/main" id="{02F19F64-980B-402B-A6CD-153538AE1A6E}"/>
              </a:ext>
            </a:extLst>
          </p:cNvPr>
          <p:cNvSpPr/>
          <p:nvPr/>
        </p:nvSpPr>
        <p:spPr>
          <a:xfrm>
            <a:off x="6113211" y="1802529"/>
            <a:ext cx="3016251" cy="1626471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pt-BR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Todas as atualizações, feitas pela equipe mantenedora da distribuição, são passadas continuamente, sem levar em conta qualquer tipo inconsistência pontual que possa surgir. 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9" name="Rectangle 173">
            <a:extLst>
              <a:ext uri="{FF2B5EF4-FFF2-40B4-BE49-F238E27FC236}">
                <a16:creationId xmlns:a16="http://schemas.microsoft.com/office/drawing/2014/main" id="{149225DF-78BE-406A-9242-6D3460C64EAC}"/>
              </a:ext>
            </a:extLst>
          </p:cNvPr>
          <p:cNvSpPr/>
          <p:nvPr/>
        </p:nvSpPr>
        <p:spPr>
          <a:xfrm>
            <a:off x="6126879" y="3657777"/>
            <a:ext cx="3016251" cy="2283959"/>
          </a:xfrm>
          <a:prstGeom prst="rect">
            <a:avLst/>
          </a:prstGeom>
        </p:spPr>
        <p:txBody>
          <a:bodyPr wrap="square" lIns="182880" rIns="182880" bIns="45720">
            <a:spAutoFit/>
          </a:bodyPr>
          <a:lstStyle/>
          <a:p>
            <a:pPr>
              <a:lnSpc>
                <a:spcPct val="89000"/>
              </a:lnSpc>
            </a:pPr>
            <a:r>
              <a:rPr lang="pt-BR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Para ser qualificado como tal, o software precisa estar num fluxo contínuo de desenvolvimento. As atualizações de software são geralmente entregues aos usuários através de um gerenciador de pacotes que obtêm as atualizações a partir de um repositório online.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9" grpId="0" animBg="1"/>
          <p:bldP spid="167" grpId="0" animBg="1"/>
          <p:bldP spid="366" grpId="0" animBg="1"/>
          <p:bldP spid="16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9" grpId="0" animBg="1"/>
          <p:bldP spid="167" grpId="0" animBg="1"/>
          <p:bldP spid="366" grpId="0" animBg="1"/>
          <p:bldP spid="16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itle 1"/>
          <p:cNvSpPr txBox="1">
            <a:spLocks/>
          </p:cNvSpPr>
          <p:nvPr/>
        </p:nvSpPr>
        <p:spPr>
          <a:xfrm>
            <a:off x="0" y="119270"/>
            <a:ext cx="9143999" cy="662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>
                <a:latin typeface="Roboto Thin" pitchFamily="2" charset="0"/>
                <a:ea typeface="Roboto Thin" pitchFamily="2" charset="0"/>
              </a:rPr>
              <a:t>AMBIENTES GRÁFICOS</a:t>
            </a:r>
          </a:p>
        </p:txBody>
      </p:sp>
      <p:pic>
        <p:nvPicPr>
          <p:cNvPr id="1028" name="Picture 4" descr="Image result for xfce LOGO PNG">
            <a:extLst>
              <a:ext uri="{FF2B5EF4-FFF2-40B4-BE49-F238E27FC236}">
                <a16:creationId xmlns:a16="http://schemas.microsoft.com/office/drawing/2014/main" id="{04B65476-29E8-4BFC-9ED8-32C8BC1A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25" y="3035388"/>
            <a:ext cx="414130" cy="41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2D4F2427-6DBE-4EFE-9E76-785FD42951BD}"/>
              </a:ext>
            </a:extLst>
          </p:cNvPr>
          <p:cNvSpPr txBox="1">
            <a:spLocks/>
          </p:cNvSpPr>
          <p:nvPr/>
        </p:nvSpPr>
        <p:spPr>
          <a:xfrm>
            <a:off x="2146853" y="3048639"/>
            <a:ext cx="1113183" cy="400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Roboto Thin" pitchFamily="2" charset="0"/>
                <a:ea typeface="Roboto Thin" pitchFamily="2" charset="0"/>
              </a:rPr>
              <a:t>XFCE4</a:t>
            </a:r>
          </a:p>
        </p:txBody>
      </p:sp>
      <p:pic>
        <p:nvPicPr>
          <p:cNvPr id="1030" name="Picture 6" descr="Image result for xfce">
            <a:extLst>
              <a:ext uri="{FF2B5EF4-FFF2-40B4-BE49-F238E27FC236}">
                <a16:creationId xmlns:a16="http://schemas.microsoft.com/office/drawing/2014/main" id="{995F9DF8-C0D8-4BF9-A82C-A1E83932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3" y="1211745"/>
            <a:ext cx="3022969" cy="170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91350C71-4D51-4216-8309-00B04AD3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6" y="3572741"/>
            <a:ext cx="3024836" cy="170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EPIN LOGO PNG">
            <a:extLst>
              <a:ext uri="{FF2B5EF4-FFF2-40B4-BE49-F238E27FC236}">
                <a16:creationId xmlns:a16="http://schemas.microsoft.com/office/drawing/2014/main" id="{FB46A04D-CA05-448A-9107-772EBD1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95" y="5353503"/>
            <a:ext cx="514559" cy="5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Title 1">
            <a:extLst>
              <a:ext uri="{FF2B5EF4-FFF2-40B4-BE49-F238E27FC236}">
                <a16:creationId xmlns:a16="http://schemas.microsoft.com/office/drawing/2014/main" id="{1E23CF3D-850C-43BB-8D36-186C41DDBA94}"/>
              </a:ext>
            </a:extLst>
          </p:cNvPr>
          <p:cNvSpPr txBox="1">
            <a:spLocks/>
          </p:cNvSpPr>
          <p:nvPr/>
        </p:nvSpPr>
        <p:spPr>
          <a:xfrm>
            <a:off x="2012054" y="5445815"/>
            <a:ext cx="1433511" cy="400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Roboto Thin" pitchFamily="2" charset="0"/>
                <a:ea typeface="Roboto Thin" pitchFamily="2" charset="0"/>
              </a:rPr>
              <a:t>DEEPIN</a:t>
            </a:r>
          </a:p>
        </p:txBody>
      </p:sp>
      <p:pic>
        <p:nvPicPr>
          <p:cNvPr id="1036" name="Picture 12" descr="https://sempreupdate.com.br/wp-content/uploads/2017/10/maxresdefault-1024x576.jpg">
            <a:extLst>
              <a:ext uri="{FF2B5EF4-FFF2-40B4-BE49-F238E27FC236}">
                <a16:creationId xmlns:a16="http://schemas.microsoft.com/office/drawing/2014/main" id="{D84A0C77-307B-4BAE-9AAB-65CBEEA8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08" y="1211745"/>
            <a:ext cx="3022969" cy="170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NOME linux logo">
            <a:extLst>
              <a:ext uri="{FF2B5EF4-FFF2-40B4-BE49-F238E27FC236}">
                <a16:creationId xmlns:a16="http://schemas.microsoft.com/office/drawing/2014/main" id="{33429EFE-3279-4EFF-8C1A-8D427C32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1" y="3014870"/>
            <a:ext cx="414130" cy="41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Title 1">
            <a:extLst>
              <a:ext uri="{FF2B5EF4-FFF2-40B4-BE49-F238E27FC236}">
                <a16:creationId xmlns:a16="http://schemas.microsoft.com/office/drawing/2014/main" id="{055ED313-0B56-4B95-8F6B-BAAC20F88893}"/>
              </a:ext>
            </a:extLst>
          </p:cNvPr>
          <p:cNvSpPr txBox="1">
            <a:spLocks/>
          </p:cNvSpPr>
          <p:nvPr/>
        </p:nvSpPr>
        <p:spPr>
          <a:xfrm>
            <a:off x="6091031" y="3014870"/>
            <a:ext cx="1343439" cy="400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Roboto Thin" pitchFamily="2" charset="0"/>
                <a:ea typeface="Roboto Thin" pitchFamily="2" charset="0"/>
              </a:rPr>
              <a:t>GNOME</a:t>
            </a:r>
          </a:p>
        </p:txBody>
      </p:sp>
      <p:sp>
        <p:nvSpPr>
          <p:cNvPr id="260" name="Title 1">
            <a:extLst>
              <a:ext uri="{FF2B5EF4-FFF2-40B4-BE49-F238E27FC236}">
                <a16:creationId xmlns:a16="http://schemas.microsoft.com/office/drawing/2014/main" id="{307A7C7A-E1E3-47F0-8E22-21C08266337B}"/>
              </a:ext>
            </a:extLst>
          </p:cNvPr>
          <p:cNvSpPr txBox="1">
            <a:spLocks/>
          </p:cNvSpPr>
          <p:nvPr/>
        </p:nvSpPr>
        <p:spPr>
          <a:xfrm>
            <a:off x="5251266" y="4262267"/>
            <a:ext cx="3022968" cy="561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Roboto Thin" pitchFamily="2" charset="0"/>
                <a:ea typeface="Roboto Thin" pitchFamily="2" charset="0"/>
              </a:rPr>
              <a:t>E OUTROS…</a:t>
            </a:r>
          </a:p>
        </p:txBody>
      </p:sp>
    </p:spTree>
    <p:extLst>
      <p:ext uri="{BB962C8B-B14F-4D97-AF65-F5344CB8AC3E}">
        <p14:creationId xmlns:p14="http://schemas.microsoft.com/office/powerpoint/2010/main" val="37423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5" grpId="0"/>
      <p:bldP spid="259" grpId="0"/>
      <p:bldP spid="2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/>
          <p:cNvGrpSpPr/>
          <p:nvPr/>
        </p:nvGrpSpPr>
        <p:grpSpPr>
          <a:xfrm>
            <a:off x="4944667" y="3011096"/>
            <a:ext cx="653654" cy="1472803"/>
            <a:chOff x="6592888" y="2871788"/>
            <a:chExt cx="871538" cy="1963737"/>
          </a:xfrm>
        </p:grpSpPr>
        <p:sp>
          <p:nvSpPr>
            <p:cNvPr id="264" name="Freeform 463"/>
            <p:cNvSpPr>
              <a:spLocks/>
            </p:cNvSpPr>
            <p:nvPr/>
          </p:nvSpPr>
          <p:spPr bwMode="auto">
            <a:xfrm>
              <a:off x="6927851" y="3600450"/>
              <a:ext cx="214313" cy="196850"/>
            </a:xfrm>
            <a:custGeom>
              <a:avLst/>
              <a:gdLst>
                <a:gd name="T0" fmla="*/ 99 w 135"/>
                <a:gd name="T1" fmla="*/ 0 h 124"/>
                <a:gd name="T2" fmla="*/ 135 w 135"/>
                <a:gd name="T3" fmla="*/ 38 h 124"/>
                <a:gd name="T4" fmla="*/ 23 w 135"/>
                <a:gd name="T5" fmla="*/ 124 h 124"/>
                <a:gd name="T6" fmla="*/ 0 w 135"/>
                <a:gd name="T7" fmla="*/ 45 h 124"/>
                <a:gd name="T8" fmla="*/ 99 w 13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4">
                  <a:moveTo>
                    <a:pt x="99" y="0"/>
                  </a:moveTo>
                  <a:lnTo>
                    <a:pt x="135" y="38"/>
                  </a:lnTo>
                  <a:lnTo>
                    <a:pt x="23" y="124"/>
                  </a:lnTo>
                  <a:lnTo>
                    <a:pt x="0" y="4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5" name="Freeform 464"/>
            <p:cNvSpPr>
              <a:spLocks/>
            </p:cNvSpPr>
            <p:nvPr/>
          </p:nvSpPr>
          <p:spPr bwMode="auto">
            <a:xfrm>
              <a:off x="7107238" y="3600450"/>
              <a:ext cx="304800" cy="185738"/>
            </a:xfrm>
            <a:custGeom>
              <a:avLst/>
              <a:gdLst>
                <a:gd name="T0" fmla="*/ 4 w 81"/>
                <a:gd name="T1" fmla="*/ 48 h 49"/>
                <a:gd name="T2" fmla="*/ 1 w 81"/>
                <a:gd name="T3" fmla="*/ 47 h 49"/>
                <a:gd name="T4" fmla="*/ 2 w 81"/>
                <a:gd name="T5" fmla="*/ 44 h 49"/>
                <a:gd name="T6" fmla="*/ 77 w 81"/>
                <a:gd name="T7" fmla="*/ 0 h 49"/>
                <a:gd name="T8" fmla="*/ 80 w 81"/>
                <a:gd name="T9" fmla="*/ 1 h 49"/>
                <a:gd name="T10" fmla="*/ 79 w 81"/>
                <a:gd name="T11" fmla="*/ 4 h 49"/>
                <a:gd name="T12" fmla="*/ 4 w 81"/>
                <a:gd name="T1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9">
                  <a:moveTo>
                    <a:pt x="4" y="48"/>
                  </a:moveTo>
                  <a:cubicBezTo>
                    <a:pt x="3" y="49"/>
                    <a:pt x="1" y="49"/>
                    <a:pt x="1" y="47"/>
                  </a:cubicBezTo>
                  <a:cubicBezTo>
                    <a:pt x="0" y="46"/>
                    <a:pt x="0" y="45"/>
                    <a:pt x="2" y="4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9" y="0"/>
                    <a:pt x="80" y="1"/>
                  </a:cubicBezTo>
                  <a:cubicBezTo>
                    <a:pt x="81" y="2"/>
                    <a:pt x="80" y="4"/>
                    <a:pt x="79" y="4"/>
                  </a:cubicBezTo>
                  <a:lnTo>
                    <a:pt x="4" y="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6" name="Freeform 465"/>
            <p:cNvSpPr>
              <a:spLocks/>
            </p:cNvSpPr>
            <p:nvPr/>
          </p:nvSpPr>
          <p:spPr bwMode="auto">
            <a:xfrm>
              <a:off x="7208838" y="4592638"/>
              <a:ext cx="255588" cy="234950"/>
            </a:xfrm>
            <a:custGeom>
              <a:avLst/>
              <a:gdLst>
                <a:gd name="T0" fmla="*/ 29 w 68"/>
                <a:gd name="T1" fmla="*/ 2 h 62"/>
                <a:gd name="T2" fmla="*/ 40 w 68"/>
                <a:gd name="T3" fmla="*/ 36 h 62"/>
                <a:gd name="T4" fmla="*/ 65 w 68"/>
                <a:gd name="T5" fmla="*/ 51 h 62"/>
                <a:gd name="T6" fmla="*/ 32 w 68"/>
                <a:gd name="T7" fmla="*/ 58 h 62"/>
                <a:gd name="T8" fmla="*/ 4 w 68"/>
                <a:gd name="T9" fmla="*/ 51 h 62"/>
                <a:gd name="T10" fmla="*/ 9 w 68"/>
                <a:gd name="T11" fmla="*/ 8 h 62"/>
                <a:gd name="T12" fmla="*/ 29 w 68"/>
                <a:gd name="T1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2">
                  <a:moveTo>
                    <a:pt x="29" y="2"/>
                  </a:moveTo>
                  <a:cubicBezTo>
                    <a:pt x="29" y="2"/>
                    <a:pt x="25" y="29"/>
                    <a:pt x="40" y="36"/>
                  </a:cubicBezTo>
                  <a:cubicBezTo>
                    <a:pt x="56" y="44"/>
                    <a:pt x="68" y="42"/>
                    <a:pt x="65" y="51"/>
                  </a:cubicBezTo>
                  <a:cubicBezTo>
                    <a:pt x="65" y="51"/>
                    <a:pt x="65" y="62"/>
                    <a:pt x="32" y="58"/>
                  </a:cubicBezTo>
                  <a:cubicBezTo>
                    <a:pt x="32" y="58"/>
                    <a:pt x="10" y="56"/>
                    <a:pt x="4" y="51"/>
                  </a:cubicBezTo>
                  <a:cubicBezTo>
                    <a:pt x="0" y="47"/>
                    <a:pt x="5" y="17"/>
                    <a:pt x="9" y="8"/>
                  </a:cubicBezTo>
                  <a:cubicBezTo>
                    <a:pt x="9" y="8"/>
                    <a:pt x="23" y="0"/>
                    <a:pt x="2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7" name="Freeform 466"/>
            <p:cNvSpPr>
              <a:spLocks/>
            </p:cNvSpPr>
            <p:nvPr/>
          </p:nvSpPr>
          <p:spPr bwMode="auto">
            <a:xfrm>
              <a:off x="6938963" y="3514725"/>
              <a:ext cx="85725" cy="282575"/>
            </a:xfrm>
            <a:custGeom>
              <a:avLst/>
              <a:gdLst>
                <a:gd name="T0" fmla="*/ 4 w 23"/>
                <a:gd name="T1" fmla="*/ 0 h 75"/>
                <a:gd name="T2" fmla="*/ 20 w 23"/>
                <a:gd name="T3" fmla="*/ 70 h 75"/>
                <a:gd name="T4" fmla="*/ 15 w 23"/>
                <a:gd name="T5" fmla="*/ 75 h 75"/>
                <a:gd name="T6" fmla="*/ 8 w 23"/>
                <a:gd name="T7" fmla="*/ 67 h 75"/>
                <a:gd name="T8" fmla="*/ 0 w 23"/>
                <a:gd name="T9" fmla="*/ 2 h 75"/>
                <a:gd name="T10" fmla="*/ 4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4" y="0"/>
                  </a:moveTo>
                  <a:cubicBezTo>
                    <a:pt x="4" y="0"/>
                    <a:pt x="23" y="41"/>
                    <a:pt x="20" y="70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13" y="42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8" name="Freeform 467"/>
            <p:cNvSpPr>
              <a:spLocks/>
            </p:cNvSpPr>
            <p:nvPr/>
          </p:nvSpPr>
          <p:spPr bwMode="auto">
            <a:xfrm>
              <a:off x="6915151" y="3457575"/>
              <a:ext cx="41275" cy="68263"/>
            </a:xfrm>
            <a:custGeom>
              <a:avLst/>
              <a:gdLst>
                <a:gd name="T0" fmla="*/ 5 w 11"/>
                <a:gd name="T1" fmla="*/ 3 h 18"/>
                <a:gd name="T2" fmla="*/ 10 w 11"/>
                <a:gd name="T3" fmla="*/ 17 h 18"/>
                <a:gd name="T4" fmla="*/ 4 w 11"/>
                <a:gd name="T5" fmla="*/ 18 h 18"/>
                <a:gd name="T6" fmla="*/ 0 w 11"/>
                <a:gd name="T7" fmla="*/ 6 h 18"/>
                <a:gd name="T8" fmla="*/ 5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5" y="3"/>
                  </a:moveTo>
                  <a:cubicBezTo>
                    <a:pt x="5" y="3"/>
                    <a:pt x="11" y="16"/>
                    <a:pt x="10" y="17"/>
                  </a:cubicBezTo>
                  <a:cubicBezTo>
                    <a:pt x="9" y="17"/>
                    <a:pt x="4" y="18"/>
                    <a:pt x="4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0"/>
                    <a:pt x="5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9" name="Freeform 468"/>
            <p:cNvSpPr>
              <a:spLocks/>
            </p:cNvSpPr>
            <p:nvPr/>
          </p:nvSpPr>
          <p:spPr bwMode="auto">
            <a:xfrm>
              <a:off x="6777038" y="3249613"/>
              <a:ext cx="173038" cy="279400"/>
            </a:xfrm>
            <a:custGeom>
              <a:avLst/>
              <a:gdLst>
                <a:gd name="T0" fmla="*/ 36 w 46"/>
                <a:gd name="T1" fmla="*/ 66 h 74"/>
                <a:gd name="T2" fmla="*/ 17 w 46"/>
                <a:gd name="T3" fmla="*/ 71 h 74"/>
                <a:gd name="T4" fmla="*/ 0 w 46"/>
                <a:gd name="T5" fmla="*/ 60 h 74"/>
                <a:gd name="T6" fmla="*/ 9 w 46"/>
                <a:gd name="T7" fmla="*/ 0 h 74"/>
                <a:gd name="T8" fmla="*/ 46 w 46"/>
                <a:gd name="T9" fmla="*/ 6 h 74"/>
                <a:gd name="T10" fmla="*/ 36 w 46"/>
                <a:gd name="T11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4">
                  <a:moveTo>
                    <a:pt x="36" y="66"/>
                  </a:moveTo>
                  <a:cubicBezTo>
                    <a:pt x="36" y="66"/>
                    <a:pt x="32" y="74"/>
                    <a:pt x="17" y="71"/>
                  </a:cubicBezTo>
                  <a:cubicBezTo>
                    <a:pt x="5" y="68"/>
                    <a:pt x="0" y="60"/>
                    <a:pt x="0" y="6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36" y="66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0" name="Freeform 469"/>
            <p:cNvSpPr>
              <a:spLocks/>
            </p:cNvSpPr>
            <p:nvPr/>
          </p:nvSpPr>
          <p:spPr bwMode="auto">
            <a:xfrm>
              <a:off x="6678613" y="3389313"/>
              <a:ext cx="420688" cy="706438"/>
            </a:xfrm>
            <a:custGeom>
              <a:avLst/>
              <a:gdLst>
                <a:gd name="T0" fmla="*/ 35 w 112"/>
                <a:gd name="T1" fmla="*/ 12 h 187"/>
                <a:gd name="T2" fmla="*/ 6 w 112"/>
                <a:gd name="T3" fmla="*/ 79 h 187"/>
                <a:gd name="T4" fmla="*/ 3 w 112"/>
                <a:gd name="T5" fmla="*/ 186 h 187"/>
                <a:gd name="T6" fmla="*/ 74 w 112"/>
                <a:gd name="T7" fmla="*/ 187 h 187"/>
                <a:gd name="T8" fmla="*/ 35 w 112"/>
                <a:gd name="T9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87">
                  <a:moveTo>
                    <a:pt x="35" y="12"/>
                  </a:moveTo>
                  <a:cubicBezTo>
                    <a:pt x="35" y="12"/>
                    <a:pt x="0" y="0"/>
                    <a:pt x="6" y="79"/>
                  </a:cubicBezTo>
                  <a:cubicBezTo>
                    <a:pt x="9" y="119"/>
                    <a:pt x="3" y="186"/>
                    <a:pt x="3" y="186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87"/>
                    <a:pt x="112" y="11"/>
                    <a:pt x="35" y="12"/>
                  </a:cubicBezTo>
                </a:path>
              </a:pathLst>
            </a:custGeom>
            <a:solidFill>
              <a:srgbClr val="BFD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1" name="Freeform 470"/>
            <p:cNvSpPr>
              <a:spLocks/>
            </p:cNvSpPr>
            <p:nvPr/>
          </p:nvSpPr>
          <p:spPr bwMode="auto">
            <a:xfrm>
              <a:off x="6659563" y="4071938"/>
              <a:ext cx="304800" cy="227013"/>
            </a:xfrm>
            <a:custGeom>
              <a:avLst/>
              <a:gdLst>
                <a:gd name="T0" fmla="*/ 75 w 81"/>
                <a:gd name="T1" fmla="*/ 55 h 60"/>
                <a:gd name="T2" fmla="*/ 81 w 81"/>
                <a:gd name="T3" fmla="*/ 2 h 60"/>
                <a:gd name="T4" fmla="*/ 7 w 81"/>
                <a:gd name="T5" fmla="*/ 0 h 60"/>
                <a:gd name="T6" fmla="*/ 23 w 81"/>
                <a:gd name="T7" fmla="*/ 51 h 60"/>
                <a:gd name="T8" fmla="*/ 75 w 81"/>
                <a:gd name="T9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0">
                  <a:moveTo>
                    <a:pt x="75" y="55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0" y="41"/>
                    <a:pt x="23" y="51"/>
                  </a:cubicBezTo>
                  <a:cubicBezTo>
                    <a:pt x="47" y="60"/>
                    <a:pt x="75" y="55"/>
                    <a:pt x="75" y="55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2" name="Freeform 471"/>
            <p:cNvSpPr>
              <a:spLocks/>
            </p:cNvSpPr>
            <p:nvPr/>
          </p:nvSpPr>
          <p:spPr bwMode="auto">
            <a:xfrm>
              <a:off x="6678613" y="4038600"/>
              <a:ext cx="290513" cy="63500"/>
            </a:xfrm>
            <a:custGeom>
              <a:avLst/>
              <a:gdLst>
                <a:gd name="T0" fmla="*/ 5 w 183"/>
                <a:gd name="T1" fmla="*/ 0 h 40"/>
                <a:gd name="T2" fmla="*/ 0 w 183"/>
                <a:gd name="T3" fmla="*/ 31 h 40"/>
                <a:gd name="T4" fmla="*/ 183 w 183"/>
                <a:gd name="T5" fmla="*/ 40 h 40"/>
                <a:gd name="T6" fmla="*/ 183 w 183"/>
                <a:gd name="T7" fmla="*/ 14 h 40"/>
                <a:gd name="T8" fmla="*/ 5 w 18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40">
                  <a:moveTo>
                    <a:pt x="5" y="0"/>
                  </a:moveTo>
                  <a:lnTo>
                    <a:pt x="0" y="31"/>
                  </a:lnTo>
                  <a:lnTo>
                    <a:pt x="183" y="40"/>
                  </a:lnTo>
                  <a:lnTo>
                    <a:pt x="183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3" name="Freeform 472"/>
            <p:cNvSpPr>
              <a:spLocks/>
            </p:cNvSpPr>
            <p:nvPr/>
          </p:nvSpPr>
          <p:spPr bwMode="auto">
            <a:xfrm>
              <a:off x="6705601" y="4035425"/>
              <a:ext cx="19050" cy="60325"/>
            </a:xfrm>
            <a:custGeom>
              <a:avLst/>
              <a:gdLst>
                <a:gd name="T0" fmla="*/ 9 w 12"/>
                <a:gd name="T1" fmla="*/ 38 h 38"/>
                <a:gd name="T2" fmla="*/ 0 w 12"/>
                <a:gd name="T3" fmla="*/ 35 h 38"/>
                <a:gd name="T4" fmla="*/ 2 w 12"/>
                <a:gd name="T5" fmla="*/ 0 h 38"/>
                <a:gd name="T6" fmla="*/ 12 w 12"/>
                <a:gd name="T7" fmla="*/ 2 h 38"/>
                <a:gd name="T8" fmla="*/ 9 w 1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8">
                  <a:moveTo>
                    <a:pt x="9" y="38"/>
                  </a:moveTo>
                  <a:lnTo>
                    <a:pt x="0" y="35"/>
                  </a:lnTo>
                  <a:lnTo>
                    <a:pt x="2" y="0"/>
                  </a:lnTo>
                  <a:lnTo>
                    <a:pt x="12" y="2"/>
                  </a:lnTo>
                  <a:lnTo>
                    <a:pt x="9" y="3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4" name="Freeform 473"/>
            <p:cNvSpPr>
              <a:spLocks/>
            </p:cNvSpPr>
            <p:nvPr/>
          </p:nvSpPr>
          <p:spPr bwMode="auto">
            <a:xfrm>
              <a:off x="6761163" y="4038600"/>
              <a:ext cx="19050" cy="57150"/>
            </a:xfrm>
            <a:custGeom>
              <a:avLst/>
              <a:gdLst>
                <a:gd name="T0" fmla="*/ 10 w 12"/>
                <a:gd name="T1" fmla="*/ 36 h 36"/>
                <a:gd name="T2" fmla="*/ 0 w 12"/>
                <a:gd name="T3" fmla="*/ 36 h 36"/>
                <a:gd name="T4" fmla="*/ 3 w 12"/>
                <a:gd name="T5" fmla="*/ 0 h 36"/>
                <a:gd name="T6" fmla="*/ 12 w 12"/>
                <a:gd name="T7" fmla="*/ 2 h 36"/>
                <a:gd name="T8" fmla="*/ 10 w 1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10" y="36"/>
                  </a:moveTo>
                  <a:lnTo>
                    <a:pt x="0" y="36"/>
                  </a:lnTo>
                  <a:lnTo>
                    <a:pt x="3" y="0"/>
                  </a:lnTo>
                  <a:lnTo>
                    <a:pt x="12" y="2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5" name="Freeform 474"/>
            <p:cNvSpPr>
              <a:spLocks/>
            </p:cNvSpPr>
            <p:nvPr/>
          </p:nvSpPr>
          <p:spPr bwMode="auto">
            <a:xfrm>
              <a:off x="6915151" y="4049713"/>
              <a:ext cx="19050" cy="60325"/>
            </a:xfrm>
            <a:custGeom>
              <a:avLst/>
              <a:gdLst>
                <a:gd name="T0" fmla="*/ 10 w 12"/>
                <a:gd name="T1" fmla="*/ 38 h 38"/>
                <a:gd name="T2" fmla="*/ 0 w 12"/>
                <a:gd name="T3" fmla="*/ 36 h 38"/>
                <a:gd name="T4" fmla="*/ 3 w 12"/>
                <a:gd name="T5" fmla="*/ 0 h 38"/>
                <a:gd name="T6" fmla="*/ 12 w 12"/>
                <a:gd name="T7" fmla="*/ 2 h 38"/>
                <a:gd name="T8" fmla="*/ 10 w 1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8">
                  <a:moveTo>
                    <a:pt x="10" y="38"/>
                  </a:moveTo>
                  <a:lnTo>
                    <a:pt x="0" y="36"/>
                  </a:lnTo>
                  <a:lnTo>
                    <a:pt x="3" y="0"/>
                  </a:lnTo>
                  <a:lnTo>
                    <a:pt x="12" y="2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6" name="Freeform 475"/>
            <p:cNvSpPr>
              <a:spLocks/>
            </p:cNvSpPr>
            <p:nvPr/>
          </p:nvSpPr>
          <p:spPr bwMode="auto">
            <a:xfrm>
              <a:off x="6754813" y="3400425"/>
              <a:ext cx="179388" cy="101600"/>
            </a:xfrm>
            <a:custGeom>
              <a:avLst/>
              <a:gdLst>
                <a:gd name="T0" fmla="*/ 0 w 48"/>
                <a:gd name="T1" fmla="*/ 10 h 27"/>
                <a:gd name="T2" fmla="*/ 7 w 48"/>
                <a:gd name="T3" fmla="*/ 1 h 27"/>
                <a:gd name="T4" fmla="*/ 48 w 48"/>
                <a:gd name="T5" fmla="*/ 13 h 27"/>
                <a:gd name="T6" fmla="*/ 47 w 48"/>
                <a:gd name="T7" fmla="*/ 27 h 27"/>
                <a:gd name="T8" fmla="*/ 0 w 48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1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23" y="0"/>
                    <a:pt x="48" y="13"/>
                    <a:pt x="48" y="13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37" y="9"/>
                    <a:pt x="0" y="10"/>
                  </a:cubicBezTo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7" name="Freeform 476"/>
            <p:cNvSpPr>
              <a:spLocks/>
            </p:cNvSpPr>
            <p:nvPr/>
          </p:nvSpPr>
          <p:spPr bwMode="auto">
            <a:xfrm>
              <a:off x="6788151" y="4114800"/>
              <a:ext cx="555625" cy="611188"/>
            </a:xfrm>
            <a:custGeom>
              <a:avLst/>
              <a:gdLst>
                <a:gd name="T0" fmla="*/ 46 w 148"/>
                <a:gd name="T1" fmla="*/ 0 h 162"/>
                <a:gd name="T2" fmla="*/ 132 w 148"/>
                <a:gd name="T3" fmla="*/ 31 h 162"/>
                <a:gd name="T4" fmla="*/ 148 w 148"/>
                <a:gd name="T5" fmla="*/ 156 h 162"/>
                <a:gd name="T6" fmla="*/ 112 w 148"/>
                <a:gd name="T7" fmla="*/ 162 h 162"/>
                <a:gd name="T8" fmla="*/ 96 w 148"/>
                <a:gd name="T9" fmla="*/ 58 h 162"/>
                <a:gd name="T10" fmla="*/ 26 w 148"/>
                <a:gd name="T11" fmla="*/ 44 h 162"/>
                <a:gd name="T12" fmla="*/ 46 w 148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62">
                  <a:moveTo>
                    <a:pt x="46" y="0"/>
                  </a:moveTo>
                  <a:cubicBezTo>
                    <a:pt x="46" y="0"/>
                    <a:pt x="129" y="23"/>
                    <a:pt x="132" y="31"/>
                  </a:cubicBezTo>
                  <a:cubicBezTo>
                    <a:pt x="134" y="40"/>
                    <a:pt x="148" y="156"/>
                    <a:pt x="148" y="156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12" y="162"/>
                    <a:pt x="95" y="69"/>
                    <a:pt x="96" y="58"/>
                  </a:cubicBezTo>
                  <a:cubicBezTo>
                    <a:pt x="85" y="52"/>
                    <a:pt x="29" y="44"/>
                    <a:pt x="26" y="44"/>
                  </a:cubicBezTo>
                  <a:cubicBezTo>
                    <a:pt x="24" y="45"/>
                    <a:pt x="0" y="4"/>
                    <a:pt x="46" y="0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8" name="Line 477"/>
            <p:cNvSpPr>
              <a:spLocks noChangeShapeType="1"/>
            </p:cNvSpPr>
            <p:nvPr/>
          </p:nvSpPr>
          <p:spPr bwMode="auto">
            <a:xfrm>
              <a:off x="6983413" y="4287838"/>
              <a:ext cx="33338" cy="455613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9" name="Line 478"/>
            <p:cNvSpPr>
              <a:spLocks noChangeShapeType="1"/>
            </p:cNvSpPr>
            <p:nvPr/>
          </p:nvSpPr>
          <p:spPr bwMode="auto">
            <a:xfrm flipH="1">
              <a:off x="6645276" y="4287838"/>
              <a:ext cx="33338" cy="455613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0" name="Freeform 479"/>
            <p:cNvSpPr>
              <a:spLocks/>
            </p:cNvSpPr>
            <p:nvPr/>
          </p:nvSpPr>
          <p:spPr bwMode="auto">
            <a:xfrm>
              <a:off x="6604001" y="4260850"/>
              <a:ext cx="492125" cy="120650"/>
            </a:xfrm>
            <a:custGeom>
              <a:avLst/>
              <a:gdLst>
                <a:gd name="T0" fmla="*/ 121 w 131"/>
                <a:gd name="T1" fmla="*/ 32 h 32"/>
                <a:gd name="T2" fmla="*/ 0 w 131"/>
                <a:gd name="T3" fmla="*/ 32 h 32"/>
                <a:gd name="T4" fmla="*/ 0 w 131"/>
                <a:gd name="T5" fmla="*/ 0 h 32"/>
                <a:gd name="T6" fmla="*/ 102 w 131"/>
                <a:gd name="T7" fmla="*/ 0 h 32"/>
                <a:gd name="T8" fmla="*/ 121 w 131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2">
                  <a:moveTo>
                    <a:pt x="121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7" y="0"/>
                    <a:pt x="102" y="0"/>
                  </a:cubicBezTo>
                  <a:cubicBezTo>
                    <a:pt x="131" y="0"/>
                    <a:pt x="121" y="32"/>
                    <a:pt x="121" y="32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1" name="Freeform 480"/>
            <p:cNvSpPr>
              <a:spLocks/>
            </p:cNvSpPr>
            <p:nvPr/>
          </p:nvSpPr>
          <p:spPr bwMode="auto">
            <a:xfrm>
              <a:off x="6604001" y="3540125"/>
              <a:ext cx="101600" cy="731838"/>
            </a:xfrm>
            <a:custGeom>
              <a:avLst/>
              <a:gdLst>
                <a:gd name="T0" fmla="*/ 0 w 27"/>
                <a:gd name="T1" fmla="*/ 192 h 194"/>
                <a:gd name="T2" fmla="*/ 0 w 27"/>
                <a:gd name="T3" fmla="*/ 5 h 194"/>
                <a:gd name="T4" fmla="*/ 26 w 27"/>
                <a:gd name="T5" fmla="*/ 45 h 194"/>
                <a:gd name="T6" fmla="*/ 26 w 27"/>
                <a:gd name="T7" fmla="*/ 159 h 194"/>
                <a:gd name="T8" fmla="*/ 0 w 27"/>
                <a:gd name="T9" fmla="*/ 19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4">
                  <a:moveTo>
                    <a:pt x="0" y="19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4" y="0"/>
                    <a:pt x="26" y="45"/>
                  </a:cubicBezTo>
                  <a:cubicBezTo>
                    <a:pt x="26" y="76"/>
                    <a:pt x="27" y="125"/>
                    <a:pt x="26" y="159"/>
                  </a:cubicBezTo>
                  <a:cubicBezTo>
                    <a:pt x="24" y="194"/>
                    <a:pt x="0" y="192"/>
                    <a:pt x="0" y="192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2" name="Line 481"/>
            <p:cNvSpPr>
              <a:spLocks noChangeShapeType="1"/>
            </p:cNvSpPr>
            <p:nvPr/>
          </p:nvSpPr>
          <p:spPr bwMode="auto">
            <a:xfrm flipH="1">
              <a:off x="6592888" y="4378325"/>
              <a:ext cx="33338" cy="45720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3" name="Freeform 482"/>
            <p:cNvSpPr>
              <a:spLocks/>
            </p:cNvSpPr>
            <p:nvPr/>
          </p:nvSpPr>
          <p:spPr bwMode="auto">
            <a:xfrm>
              <a:off x="6683376" y="2944813"/>
              <a:ext cx="525463" cy="482600"/>
            </a:xfrm>
            <a:custGeom>
              <a:avLst/>
              <a:gdLst>
                <a:gd name="T0" fmla="*/ 105 w 140"/>
                <a:gd name="T1" fmla="*/ 8 h 128"/>
                <a:gd name="T2" fmla="*/ 65 w 140"/>
                <a:gd name="T3" fmla="*/ 2 h 128"/>
                <a:gd name="T4" fmla="*/ 18 w 140"/>
                <a:gd name="T5" fmla="*/ 19 h 128"/>
                <a:gd name="T6" fmla="*/ 9 w 140"/>
                <a:gd name="T7" fmla="*/ 46 h 128"/>
                <a:gd name="T8" fmla="*/ 40 w 140"/>
                <a:gd name="T9" fmla="*/ 114 h 128"/>
                <a:gd name="T10" fmla="*/ 60 w 140"/>
                <a:gd name="T11" fmla="*/ 120 h 128"/>
                <a:gd name="T12" fmla="*/ 124 w 140"/>
                <a:gd name="T13" fmla="*/ 81 h 128"/>
                <a:gd name="T14" fmla="*/ 137 w 140"/>
                <a:gd name="T15" fmla="*/ 37 h 128"/>
                <a:gd name="T16" fmla="*/ 105 w 140"/>
                <a:gd name="T17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28">
                  <a:moveTo>
                    <a:pt x="105" y="8"/>
                  </a:moveTo>
                  <a:cubicBezTo>
                    <a:pt x="92" y="4"/>
                    <a:pt x="79" y="0"/>
                    <a:pt x="65" y="2"/>
                  </a:cubicBezTo>
                  <a:cubicBezTo>
                    <a:pt x="48" y="5"/>
                    <a:pt x="34" y="13"/>
                    <a:pt x="18" y="19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0" y="76"/>
                    <a:pt x="14" y="106"/>
                    <a:pt x="40" y="114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86" y="128"/>
                    <a:pt x="115" y="110"/>
                    <a:pt x="124" y="81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0" y="27"/>
                    <a:pt x="125" y="16"/>
                    <a:pt x="105" y="8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4" name="Freeform 483"/>
            <p:cNvSpPr>
              <a:spLocks/>
            </p:cNvSpPr>
            <p:nvPr/>
          </p:nvSpPr>
          <p:spPr bwMode="auto">
            <a:xfrm>
              <a:off x="6664326" y="2887663"/>
              <a:ext cx="593725" cy="468313"/>
            </a:xfrm>
            <a:custGeom>
              <a:avLst/>
              <a:gdLst>
                <a:gd name="T0" fmla="*/ 9 w 158"/>
                <a:gd name="T1" fmla="*/ 49 h 124"/>
                <a:gd name="T2" fmla="*/ 56 w 158"/>
                <a:gd name="T3" fmla="*/ 4 h 124"/>
                <a:gd name="T4" fmla="*/ 101 w 158"/>
                <a:gd name="T5" fmla="*/ 14 h 124"/>
                <a:gd name="T6" fmla="*/ 137 w 158"/>
                <a:gd name="T7" fmla="*/ 73 h 124"/>
                <a:gd name="T8" fmla="*/ 94 w 158"/>
                <a:gd name="T9" fmla="*/ 73 h 124"/>
                <a:gd name="T10" fmla="*/ 60 w 158"/>
                <a:gd name="T11" fmla="*/ 91 h 124"/>
                <a:gd name="T12" fmla="*/ 58 w 158"/>
                <a:gd name="T13" fmla="*/ 83 h 124"/>
                <a:gd name="T14" fmla="*/ 53 w 158"/>
                <a:gd name="T15" fmla="*/ 76 h 124"/>
                <a:gd name="T16" fmla="*/ 47 w 158"/>
                <a:gd name="T17" fmla="*/ 100 h 124"/>
                <a:gd name="T18" fmla="*/ 32 w 158"/>
                <a:gd name="T19" fmla="*/ 123 h 124"/>
                <a:gd name="T20" fmla="*/ 9 w 158"/>
                <a:gd name="T21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124">
                  <a:moveTo>
                    <a:pt x="9" y="49"/>
                  </a:moveTo>
                  <a:cubicBezTo>
                    <a:pt x="18" y="0"/>
                    <a:pt x="56" y="4"/>
                    <a:pt x="56" y="4"/>
                  </a:cubicBezTo>
                  <a:cubicBezTo>
                    <a:pt x="56" y="4"/>
                    <a:pt x="75" y="5"/>
                    <a:pt x="101" y="14"/>
                  </a:cubicBezTo>
                  <a:cubicBezTo>
                    <a:pt x="144" y="27"/>
                    <a:pt x="158" y="59"/>
                    <a:pt x="137" y="73"/>
                  </a:cubicBezTo>
                  <a:cubicBezTo>
                    <a:pt x="125" y="79"/>
                    <a:pt x="110" y="73"/>
                    <a:pt x="94" y="73"/>
                  </a:cubicBezTo>
                  <a:cubicBezTo>
                    <a:pt x="76" y="74"/>
                    <a:pt x="70" y="99"/>
                    <a:pt x="60" y="91"/>
                  </a:cubicBezTo>
                  <a:cubicBezTo>
                    <a:pt x="57" y="89"/>
                    <a:pt x="58" y="83"/>
                    <a:pt x="58" y="83"/>
                  </a:cubicBezTo>
                  <a:cubicBezTo>
                    <a:pt x="58" y="83"/>
                    <a:pt x="58" y="76"/>
                    <a:pt x="53" y="76"/>
                  </a:cubicBezTo>
                  <a:cubicBezTo>
                    <a:pt x="47" y="76"/>
                    <a:pt x="39" y="88"/>
                    <a:pt x="47" y="100"/>
                  </a:cubicBezTo>
                  <a:cubicBezTo>
                    <a:pt x="47" y="100"/>
                    <a:pt x="42" y="124"/>
                    <a:pt x="32" y="123"/>
                  </a:cubicBezTo>
                  <a:cubicBezTo>
                    <a:pt x="22" y="123"/>
                    <a:pt x="0" y="103"/>
                    <a:pt x="9" y="49"/>
                  </a:cubicBezTo>
                </a:path>
              </a:pathLst>
            </a:custGeom>
            <a:solidFill>
              <a:srgbClr val="797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5" name="Freeform 484"/>
            <p:cNvSpPr>
              <a:spLocks/>
            </p:cNvSpPr>
            <p:nvPr/>
          </p:nvSpPr>
          <p:spPr bwMode="auto">
            <a:xfrm>
              <a:off x="6724651" y="3405188"/>
              <a:ext cx="412750" cy="504825"/>
            </a:xfrm>
            <a:custGeom>
              <a:avLst/>
              <a:gdLst>
                <a:gd name="T0" fmla="*/ 41 w 110"/>
                <a:gd name="T1" fmla="*/ 15 h 134"/>
                <a:gd name="T2" fmla="*/ 12 w 110"/>
                <a:gd name="T3" fmla="*/ 16 h 134"/>
                <a:gd name="T4" fmla="*/ 37 w 110"/>
                <a:gd name="T5" fmla="*/ 130 h 134"/>
                <a:gd name="T6" fmla="*/ 109 w 110"/>
                <a:gd name="T7" fmla="*/ 106 h 134"/>
                <a:gd name="T8" fmla="*/ 99 w 110"/>
                <a:gd name="T9" fmla="*/ 83 h 134"/>
                <a:gd name="T10" fmla="*/ 55 w 110"/>
                <a:gd name="T11" fmla="*/ 97 h 134"/>
                <a:gd name="T12" fmla="*/ 41 w 110"/>
                <a:gd name="T13" fmla="*/ 1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34">
                  <a:moveTo>
                    <a:pt x="41" y="15"/>
                  </a:moveTo>
                  <a:cubicBezTo>
                    <a:pt x="41" y="15"/>
                    <a:pt x="25" y="0"/>
                    <a:pt x="12" y="16"/>
                  </a:cubicBezTo>
                  <a:cubicBezTo>
                    <a:pt x="0" y="32"/>
                    <a:pt x="23" y="126"/>
                    <a:pt x="37" y="130"/>
                  </a:cubicBezTo>
                  <a:cubicBezTo>
                    <a:pt x="52" y="134"/>
                    <a:pt x="109" y="110"/>
                    <a:pt x="109" y="106"/>
                  </a:cubicBezTo>
                  <a:cubicBezTo>
                    <a:pt x="110" y="103"/>
                    <a:pt x="104" y="83"/>
                    <a:pt x="99" y="83"/>
                  </a:cubicBezTo>
                  <a:cubicBezTo>
                    <a:pt x="95" y="83"/>
                    <a:pt x="55" y="97"/>
                    <a:pt x="55" y="97"/>
                  </a:cubicBezTo>
                  <a:cubicBezTo>
                    <a:pt x="55" y="97"/>
                    <a:pt x="49" y="26"/>
                    <a:pt x="41" y="15"/>
                  </a:cubicBezTo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6" name="Freeform 485"/>
            <p:cNvSpPr>
              <a:spLocks/>
            </p:cNvSpPr>
            <p:nvPr/>
          </p:nvSpPr>
          <p:spPr bwMode="auto">
            <a:xfrm>
              <a:off x="7085013" y="3709988"/>
              <a:ext cx="63500" cy="109538"/>
            </a:xfrm>
            <a:custGeom>
              <a:avLst/>
              <a:gdLst>
                <a:gd name="T0" fmla="*/ 0 w 40"/>
                <a:gd name="T1" fmla="*/ 7 h 69"/>
                <a:gd name="T2" fmla="*/ 19 w 40"/>
                <a:gd name="T3" fmla="*/ 0 h 69"/>
                <a:gd name="T4" fmla="*/ 40 w 40"/>
                <a:gd name="T5" fmla="*/ 62 h 69"/>
                <a:gd name="T6" fmla="*/ 24 w 40"/>
                <a:gd name="T7" fmla="*/ 69 h 69"/>
                <a:gd name="T8" fmla="*/ 0 w 40"/>
                <a:gd name="T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0" y="7"/>
                  </a:moveTo>
                  <a:lnTo>
                    <a:pt x="19" y="0"/>
                  </a:lnTo>
                  <a:lnTo>
                    <a:pt x="40" y="62"/>
                  </a:lnTo>
                  <a:lnTo>
                    <a:pt x="24" y="6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FD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7" name="Oval 486"/>
            <p:cNvSpPr>
              <a:spLocks noChangeArrowheads="1"/>
            </p:cNvSpPr>
            <p:nvPr/>
          </p:nvSpPr>
          <p:spPr bwMode="auto">
            <a:xfrm>
              <a:off x="7126288" y="3800475"/>
              <a:ext cx="7938" cy="7938"/>
            </a:xfrm>
            <a:prstGeom prst="ellipse">
              <a:avLst/>
            </a:pr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8" name="Freeform 487"/>
            <p:cNvSpPr>
              <a:spLocks/>
            </p:cNvSpPr>
            <p:nvPr/>
          </p:nvSpPr>
          <p:spPr bwMode="auto">
            <a:xfrm>
              <a:off x="7123113" y="3684588"/>
              <a:ext cx="160338" cy="104775"/>
            </a:xfrm>
            <a:custGeom>
              <a:avLst/>
              <a:gdLst>
                <a:gd name="T0" fmla="*/ 0 w 43"/>
                <a:gd name="T1" fmla="*/ 12 h 28"/>
                <a:gd name="T2" fmla="*/ 24 w 43"/>
                <a:gd name="T3" fmla="*/ 2 h 28"/>
                <a:gd name="T4" fmla="*/ 28 w 43"/>
                <a:gd name="T5" fmla="*/ 4 h 28"/>
                <a:gd name="T6" fmla="*/ 21 w 43"/>
                <a:gd name="T7" fmla="*/ 9 h 28"/>
                <a:gd name="T8" fmla="*/ 42 w 43"/>
                <a:gd name="T9" fmla="*/ 2 h 28"/>
                <a:gd name="T10" fmla="*/ 29 w 43"/>
                <a:gd name="T11" fmla="*/ 14 h 28"/>
                <a:gd name="T12" fmla="*/ 42 w 43"/>
                <a:gd name="T13" fmla="*/ 6 h 28"/>
                <a:gd name="T14" fmla="*/ 23 w 43"/>
                <a:gd name="T15" fmla="*/ 21 h 28"/>
                <a:gd name="T16" fmla="*/ 40 w 43"/>
                <a:gd name="T17" fmla="*/ 13 h 28"/>
                <a:gd name="T18" fmla="*/ 17 w 43"/>
                <a:gd name="T19" fmla="*/ 28 h 28"/>
                <a:gd name="T20" fmla="*/ 4 w 43"/>
                <a:gd name="T21" fmla="*/ 26 h 28"/>
                <a:gd name="T22" fmla="*/ 0 w 43"/>
                <a:gd name="T2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28">
                  <a:moveTo>
                    <a:pt x="0" y="12"/>
                  </a:moveTo>
                  <a:cubicBezTo>
                    <a:pt x="0" y="12"/>
                    <a:pt x="9" y="3"/>
                    <a:pt x="24" y="2"/>
                  </a:cubicBezTo>
                  <a:cubicBezTo>
                    <a:pt x="30" y="2"/>
                    <a:pt x="28" y="4"/>
                    <a:pt x="28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42" y="0"/>
                    <a:pt x="42" y="2"/>
                  </a:cubicBezTo>
                  <a:cubicBezTo>
                    <a:pt x="43" y="4"/>
                    <a:pt x="43" y="10"/>
                    <a:pt x="29" y="14"/>
                  </a:cubicBezTo>
                  <a:cubicBezTo>
                    <a:pt x="15" y="18"/>
                    <a:pt x="41" y="5"/>
                    <a:pt x="42" y="6"/>
                  </a:cubicBezTo>
                  <a:cubicBezTo>
                    <a:pt x="43" y="8"/>
                    <a:pt x="41" y="18"/>
                    <a:pt x="23" y="21"/>
                  </a:cubicBezTo>
                  <a:cubicBezTo>
                    <a:pt x="6" y="24"/>
                    <a:pt x="39" y="11"/>
                    <a:pt x="40" y="13"/>
                  </a:cubicBezTo>
                  <a:cubicBezTo>
                    <a:pt x="41" y="14"/>
                    <a:pt x="35" y="24"/>
                    <a:pt x="17" y="28"/>
                  </a:cubicBezTo>
                  <a:cubicBezTo>
                    <a:pt x="10" y="28"/>
                    <a:pt x="6" y="25"/>
                    <a:pt x="4" y="26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9" name="Line 488"/>
            <p:cNvSpPr>
              <a:spLocks noChangeShapeType="1"/>
            </p:cNvSpPr>
            <p:nvPr/>
          </p:nvSpPr>
          <p:spPr bwMode="auto">
            <a:xfrm>
              <a:off x="7070726" y="4332288"/>
              <a:ext cx="28575" cy="45720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0" name="Freeform 489"/>
            <p:cNvSpPr>
              <a:spLocks/>
            </p:cNvSpPr>
            <p:nvPr/>
          </p:nvSpPr>
          <p:spPr bwMode="auto">
            <a:xfrm>
              <a:off x="7096126" y="3567113"/>
              <a:ext cx="173038" cy="90488"/>
            </a:xfrm>
            <a:custGeom>
              <a:avLst/>
              <a:gdLst>
                <a:gd name="T0" fmla="*/ 0 w 46"/>
                <a:gd name="T1" fmla="*/ 11 h 24"/>
                <a:gd name="T2" fmla="*/ 24 w 46"/>
                <a:gd name="T3" fmla="*/ 6 h 24"/>
                <a:gd name="T4" fmla="*/ 44 w 46"/>
                <a:gd name="T5" fmla="*/ 21 h 24"/>
                <a:gd name="T6" fmla="*/ 28 w 46"/>
                <a:gd name="T7" fmla="*/ 16 h 24"/>
                <a:gd name="T8" fmla="*/ 17 w 46"/>
                <a:gd name="T9" fmla="*/ 23 h 24"/>
                <a:gd name="T10" fmla="*/ 9 w 46"/>
                <a:gd name="T11" fmla="*/ 22 h 24"/>
                <a:gd name="T12" fmla="*/ 0 w 46"/>
                <a:gd name="T13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4">
                  <a:moveTo>
                    <a:pt x="0" y="11"/>
                  </a:moveTo>
                  <a:cubicBezTo>
                    <a:pt x="0" y="11"/>
                    <a:pt x="11" y="0"/>
                    <a:pt x="24" y="6"/>
                  </a:cubicBezTo>
                  <a:cubicBezTo>
                    <a:pt x="37" y="13"/>
                    <a:pt x="46" y="19"/>
                    <a:pt x="44" y="21"/>
                  </a:cubicBezTo>
                  <a:cubicBezTo>
                    <a:pt x="43" y="23"/>
                    <a:pt x="28" y="16"/>
                    <a:pt x="28" y="16"/>
                  </a:cubicBezTo>
                  <a:cubicBezTo>
                    <a:pt x="28" y="16"/>
                    <a:pt x="19" y="22"/>
                    <a:pt x="17" y="23"/>
                  </a:cubicBezTo>
                  <a:cubicBezTo>
                    <a:pt x="14" y="24"/>
                    <a:pt x="9" y="22"/>
                    <a:pt x="9" y="2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1" name="Freeform 490"/>
            <p:cNvSpPr>
              <a:spLocks/>
            </p:cNvSpPr>
            <p:nvPr/>
          </p:nvSpPr>
          <p:spPr bwMode="auto">
            <a:xfrm>
              <a:off x="7065963" y="3592513"/>
              <a:ext cx="79375" cy="87313"/>
            </a:xfrm>
            <a:custGeom>
              <a:avLst/>
              <a:gdLst>
                <a:gd name="T0" fmla="*/ 0 w 21"/>
                <a:gd name="T1" fmla="*/ 3 h 23"/>
                <a:gd name="T2" fmla="*/ 6 w 21"/>
                <a:gd name="T3" fmla="*/ 0 h 23"/>
                <a:gd name="T4" fmla="*/ 21 w 21"/>
                <a:gd name="T5" fmla="*/ 19 h 23"/>
                <a:gd name="T6" fmla="*/ 16 w 21"/>
                <a:gd name="T7" fmla="*/ 23 h 23"/>
                <a:gd name="T8" fmla="*/ 0 w 21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0" y="3"/>
                  </a:moveTo>
                  <a:cubicBezTo>
                    <a:pt x="0" y="3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6" y="23"/>
                    <a:pt x="16" y="23"/>
                    <a:pt x="16" y="2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BFD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2" name="Freeform 491"/>
            <p:cNvSpPr>
              <a:spLocks/>
            </p:cNvSpPr>
            <p:nvPr/>
          </p:nvSpPr>
          <p:spPr bwMode="auto">
            <a:xfrm>
              <a:off x="6813551" y="2871788"/>
              <a:ext cx="447675" cy="295275"/>
            </a:xfrm>
            <a:custGeom>
              <a:avLst/>
              <a:gdLst>
                <a:gd name="T0" fmla="*/ 0 w 119"/>
                <a:gd name="T1" fmla="*/ 11 h 78"/>
                <a:gd name="T2" fmla="*/ 34 w 119"/>
                <a:gd name="T3" fmla="*/ 4 h 78"/>
                <a:gd name="T4" fmla="*/ 71 w 119"/>
                <a:gd name="T5" fmla="*/ 11 h 78"/>
                <a:gd name="T6" fmla="*/ 65 w 119"/>
                <a:gd name="T7" fmla="*/ 17 h 78"/>
                <a:gd name="T8" fmla="*/ 82 w 119"/>
                <a:gd name="T9" fmla="*/ 19 h 78"/>
                <a:gd name="T10" fmla="*/ 94 w 119"/>
                <a:gd name="T11" fmla="*/ 28 h 78"/>
                <a:gd name="T12" fmla="*/ 107 w 119"/>
                <a:gd name="T13" fmla="*/ 41 h 78"/>
                <a:gd name="T14" fmla="*/ 97 w 119"/>
                <a:gd name="T15" fmla="*/ 39 h 78"/>
                <a:gd name="T16" fmla="*/ 117 w 119"/>
                <a:gd name="T17" fmla="*/ 56 h 78"/>
                <a:gd name="T18" fmla="*/ 109 w 119"/>
                <a:gd name="T19" fmla="*/ 70 h 78"/>
                <a:gd name="T20" fmla="*/ 106 w 119"/>
                <a:gd name="T21" fmla="*/ 78 h 78"/>
                <a:gd name="T22" fmla="*/ 98 w 119"/>
                <a:gd name="T23" fmla="*/ 76 h 78"/>
                <a:gd name="T24" fmla="*/ 81 w 119"/>
                <a:gd name="T25" fmla="*/ 75 h 78"/>
                <a:gd name="T26" fmla="*/ 65 w 119"/>
                <a:gd name="T27" fmla="*/ 32 h 78"/>
                <a:gd name="T28" fmla="*/ 0 w 119"/>
                <a:gd name="T29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78">
                  <a:moveTo>
                    <a:pt x="0" y="11"/>
                  </a:moveTo>
                  <a:cubicBezTo>
                    <a:pt x="0" y="11"/>
                    <a:pt x="17" y="0"/>
                    <a:pt x="34" y="4"/>
                  </a:cubicBezTo>
                  <a:cubicBezTo>
                    <a:pt x="52" y="8"/>
                    <a:pt x="64" y="13"/>
                    <a:pt x="71" y="11"/>
                  </a:cubicBezTo>
                  <a:cubicBezTo>
                    <a:pt x="78" y="8"/>
                    <a:pt x="78" y="15"/>
                    <a:pt x="65" y="17"/>
                  </a:cubicBezTo>
                  <a:cubicBezTo>
                    <a:pt x="52" y="18"/>
                    <a:pt x="76" y="18"/>
                    <a:pt x="82" y="19"/>
                  </a:cubicBezTo>
                  <a:cubicBezTo>
                    <a:pt x="89" y="20"/>
                    <a:pt x="92" y="20"/>
                    <a:pt x="94" y="28"/>
                  </a:cubicBezTo>
                  <a:cubicBezTo>
                    <a:pt x="97" y="37"/>
                    <a:pt x="105" y="41"/>
                    <a:pt x="107" y="41"/>
                  </a:cubicBezTo>
                  <a:cubicBezTo>
                    <a:pt x="109" y="41"/>
                    <a:pt x="99" y="41"/>
                    <a:pt x="97" y="39"/>
                  </a:cubicBezTo>
                  <a:cubicBezTo>
                    <a:pt x="95" y="38"/>
                    <a:pt x="115" y="49"/>
                    <a:pt x="117" y="56"/>
                  </a:cubicBezTo>
                  <a:cubicBezTo>
                    <a:pt x="119" y="64"/>
                    <a:pt x="109" y="66"/>
                    <a:pt x="109" y="70"/>
                  </a:cubicBezTo>
                  <a:cubicBezTo>
                    <a:pt x="108" y="74"/>
                    <a:pt x="106" y="78"/>
                    <a:pt x="106" y="78"/>
                  </a:cubicBezTo>
                  <a:cubicBezTo>
                    <a:pt x="106" y="78"/>
                    <a:pt x="106" y="74"/>
                    <a:pt x="98" y="76"/>
                  </a:cubicBezTo>
                  <a:cubicBezTo>
                    <a:pt x="90" y="78"/>
                    <a:pt x="83" y="76"/>
                    <a:pt x="81" y="75"/>
                  </a:cubicBezTo>
                  <a:cubicBezTo>
                    <a:pt x="80" y="74"/>
                    <a:pt x="73" y="37"/>
                    <a:pt x="65" y="32"/>
                  </a:cubicBezTo>
                  <a:cubicBezTo>
                    <a:pt x="58" y="27"/>
                    <a:pt x="6" y="32"/>
                    <a:pt x="0" y="11"/>
                  </a:cubicBezTo>
                </a:path>
              </a:pathLst>
            </a:custGeom>
            <a:solidFill>
              <a:srgbClr val="797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93" name="Oval 292"/>
          <p:cNvSpPr/>
          <p:nvPr/>
        </p:nvSpPr>
        <p:spPr>
          <a:xfrm>
            <a:off x="4297123" y="4328399"/>
            <a:ext cx="4429322" cy="280559"/>
          </a:xfrm>
          <a:prstGeom prst="ellipse">
            <a:avLst/>
          </a:prstGeom>
          <a:solidFill>
            <a:srgbClr val="111111">
              <a:alpha val="6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4" name="Group 293"/>
          <p:cNvGrpSpPr/>
          <p:nvPr/>
        </p:nvGrpSpPr>
        <p:grpSpPr>
          <a:xfrm>
            <a:off x="6661553" y="3031337"/>
            <a:ext cx="713185" cy="1452563"/>
            <a:chOff x="8882063" y="2898775"/>
            <a:chExt cx="950913" cy="1936751"/>
          </a:xfrm>
        </p:grpSpPr>
        <p:sp>
          <p:nvSpPr>
            <p:cNvPr id="295" name="Freeform 433"/>
            <p:cNvSpPr>
              <a:spLocks/>
            </p:cNvSpPr>
            <p:nvPr/>
          </p:nvSpPr>
          <p:spPr bwMode="auto">
            <a:xfrm>
              <a:off x="9066213" y="3397250"/>
              <a:ext cx="568325" cy="222250"/>
            </a:xfrm>
            <a:custGeom>
              <a:avLst/>
              <a:gdLst>
                <a:gd name="T0" fmla="*/ 113 w 151"/>
                <a:gd name="T1" fmla="*/ 14 h 59"/>
                <a:gd name="T2" fmla="*/ 50 w 151"/>
                <a:gd name="T3" fmla="*/ 23 h 59"/>
                <a:gd name="T4" fmla="*/ 12 w 151"/>
                <a:gd name="T5" fmla="*/ 0 h 59"/>
                <a:gd name="T6" fmla="*/ 0 w 151"/>
                <a:gd name="T7" fmla="*/ 18 h 59"/>
                <a:gd name="T8" fmla="*/ 46 w 151"/>
                <a:gd name="T9" fmla="*/ 49 h 59"/>
                <a:gd name="T10" fmla="*/ 107 w 151"/>
                <a:gd name="T11" fmla="*/ 59 h 59"/>
                <a:gd name="T12" fmla="*/ 113 w 151"/>
                <a:gd name="T13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9">
                  <a:moveTo>
                    <a:pt x="113" y="14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51" y="30"/>
                    <a:pt x="113" y="14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6" name="Freeform 434"/>
            <p:cNvSpPr>
              <a:spLocks/>
            </p:cNvSpPr>
            <p:nvPr/>
          </p:nvSpPr>
          <p:spPr bwMode="auto">
            <a:xfrm>
              <a:off x="8950326" y="4586288"/>
              <a:ext cx="258763" cy="236538"/>
            </a:xfrm>
            <a:custGeom>
              <a:avLst/>
              <a:gdLst>
                <a:gd name="T0" fmla="*/ 39 w 69"/>
                <a:gd name="T1" fmla="*/ 2 h 63"/>
                <a:gd name="T2" fmla="*/ 28 w 69"/>
                <a:gd name="T3" fmla="*/ 37 h 63"/>
                <a:gd name="T4" fmla="*/ 3 w 69"/>
                <a:gd name="T5" fmla="*/ 52 h 63"/>
                <a:gd name="T6" fmla="*/ 36 w 69"/>
                <a:gd name="T7" fmla="*/ 59 h 63"/>
                <a:gd name="T8" fmla="*/ 65 w 69"/>
                <a:gd name="T9" fmla="*/ 52 h 63"/>
                <a:gd name="T10" fmla="*/ 60 w 69"/>
                <a:gd name="T11" fmla="*/ 8 h 63"/>
                <a:gd name="T12" fmla="*/ 39 w 69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3">
                  <a:moveTo>
                    <a:pt x="39" y="2"/>
                  </a:moveTo>
                  <a:cubicBezTo>
                    <a:pt x="39" y="2"/>
                    <a:pt x="44" y="30"/>
                    <a:pt x="28" y="37"/>
                  </a:cubicBezTo>
                  <a:cubicBezTo>
                    <a:pt x="12" y="45"/>
                    <a:pt x="0" y="43"/>
                    <a:pt x="3" y="52"/>
                  </a:cubicBezTo>
                  <a:cubicBezTo>
                    <a:pt x="3" y="52"/>
                    <a:pt x="2" y="63"/>
                    <a:pt x="36" y="59"/>
                  </a:cubicBezTo>
                  <a:cubicBezTo>
                    <a:pt x="36" y="59"/>
                    <a:pt x="59" y="57"/>
                    <a:pt x="65" y="52"/>
                  </a:cubicBezTo>
                  <a:cubicBezTo>
                    <a:pt x="69" y="48"/>
                    <a:pt x="63" y="17"/>
                    <a:pt x="60" y="8"/>
                  </a:cubicBezTo>
                  <a:cubicBezTo>
                    <a:pt x="60" y="8"/>
                    <a:pt x="45" y="0"/>
                    <a:pt x="3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7" name="Freeform 435"/>
            <p:cNvSpPr>
              <a:spLocks/>
            </p:cNvSpPr>
            <p:nvPr/>
          </p:nvSpPr>
          <p:spPr bwMode="auto">
            <a:xfrm>
              <a:off x="9396413" y="3495675"/>
              <a:ext cx="87313" cy="282575"/>
            </a:xfrm>
            <a:custGeom>
              <a:avLst/>
              <a:gdLst>
                <a:gd name="T0" fmla="*/ 19 w 23"/>
                <a:gd name="T1" fmla="*/ 0 h 75"/>
                <a:gd name="T2" fmla="*/ 2 w 23"/>
                <a:gd name="T3" fmla="*/ 70 h 75"/>
                <a:gd name="T4" fmla="*/ 8 w 23"/>
                <a:gd name="T5" fmla="*/ 75 h 75"/>
                <a:gd name="T6" fmla="*/ 15 w 23"/>
                <a:gd name="T7" fmla="*/ 68 h 75"/>
                <a:gd name="T8" fmla="*/ 23 w 23"/>
                <a:gd name="T9" fmla="*/ 1 h 75"/>
                <a:gd name="T10" fmla="*/ 19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19" y="0"/>
                  </a:moveTo>
                  <a:cubicBezTo>
                    <a:pt x="19" y="0"/>
                    <a:pt x="0" y="41"/>
                    <a:pt x="2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0" y="42"/>
                    <a:pt x="23" y="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8" name="Freeform 436"/>
            <p:cNvSpPr>
              <a:spLocks/>
            </p:cNvSpPr>
            <p:nvPr/>
          </p:nvSpPr>
          <p:spPr bwMode="auto">
            <a:xfrm>
              <a:off x="9464676" y="3435350"/>
              <a:ext cx="41275" cy="66675"/>
            </a:xfrm>
            <a:custGeom>
              <a:avLst/>
              <a:gdLst>
                <a:gd name="T0" fmla="*/ 6 w 11"/>
                <a:gd name="T1" fmla="*/ 3 h 18"/>
                <a:gd name="T2" fmla="*/ 1 w 11"/>
                <a:gd name="T3" fmla="*/ 17 h 18"/>
                <a:gd name="T4" fmla="*/ 7 w 11"/>
                <a:gd name="T5" fmla="*/ 18 h 18"/>
                <a:gd name="T6" fmla="*/ 11 w 11"/>
                <a:gd name="T7" fmla="*/ 6 h 18"/>
                <a:gd name="T8" fmla="*/ 6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6" y="3"/>
                  </a:moveTo>
                  <a:cubicBezTo>
                    <a:pt x="6" y="3"/>
                    <a:pt x="0" y="16"/>
                    <a:pt x="1" y="17"/>
                  </a:cubicBezTo>
                  <a:cubicBezTo>
                    <a:pt x="2" y="18"/>
                    <a:pt x="7" y="18"/>
                    <a:pt x="7" y="1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8" y="0"/>
                    <a:pt x="6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9" name="Freeform 437"/>
            <p:cNvSpPr>
              <a:spLocks/>
            </p:cNvSpPr>
            <p:nvPr/>
          </p:nvSpPr>
          <p:spPr bwMode="auto">
            <a:xfrm>
              <a:off x="9475788" y="3224213"/>
              <a:ext cx="158750" cy="282575"/>
            </a:xfrm>
            <a:custGeom>
              <a:avLst/>
              <a:gdLst>
                <a:gd name="T0" fmla="*/ 10 w 42"/>
                <a:gd name="T1" fmla="*/ 67 h 75"/>
                <a:gd name="T2" fmla="*/ 27 w 42"/>
                <a:gd name="T3" fmla="*/ 72 h 75"/>
                <a:gd name="T4" fmla="*/ 42 w 42"/>
                <a:gd name="T5" fmla="*/ 62 h 75"/>
                <a:gd name="T6" fmla="*/ 33 w 42"/>
                <a:gd name="T7" fmla="*/ 0 h 75"/>
                <a:gd name="T8" fmla="*/ 0 w 42"/>
                <a:gd name="T9" fmla="*/ 5 h 75"/>
                <a:gd name="T10" fmla="*/ 10 w 42"/>
                <a:gd name="T11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5">
                  <a:moveTo>
                    <a:pt x="10" y="67"/>
                  </a:moveTo>
                  <a:cubicBezTo>
                    <a:pt x="10" y="67"/>
                    <a:pt x="14" y="75"/>
                    <a:pt x="27" y="72"/>
                  </a:cubicBezTo>
                  <a:cubicBezTo>
                    <a:pt x="38" y="70"/>
                    <a:pt x="42" y="62"/>
                    <a:pt x="42" y="6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0" name="Freeform 438"/>
            <p:cNvSpPr>
              <a:spLocks/>
            </p:cNvSpPr>
            <p:nvPr/>
          </p:nvSpPr>
          <p:spPr bwMode="auto">
            <a:xfrm>
              <a:off x="9288463" y="2928938"/>
              <a:ext cx="442913" cy="433388"/>
            </a:xfrm>
            <a:custGeom>
              <a:avLst/>
              <a:gdLst>
                <a:gd name="T0" fmla="*/ 115 w 118"/>
                <a:gd name="T1" fmla="*/ 30 h 115"/>
                <a:gd name="T2" fmla="*/ 116 w 118"/>
                <a:gd name="T3" fmla="*/ 47 h 115"/>
                <a:gd name="T4" fmla="*/ 72 w 118"/>
                <a:gd name="T5" fmla="*/ 112 h 115"/>
                <a:gd name="T6" fmla="*/ 52 w 118"/>
                <a:gd name="T7" fmla="*/ 114 h 115"/>
                <a:gd name="T8" fmla="*/ 2 w 118"/>
                <a:gd name="T9" fmla="*/ 54 h 115"/>
                <a:gd name="T10" fmla="*/ 0 w 118"/>
                <a:gd name="T11" fmla="*/ 6 h 115"/>
                <a:gd name="T12" fmla="*/ 115 w 118"/>
                <a:gd name="T13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5">
                  <a:moveTo>
                    <a:pt x="115" y="30"/>
                  </a:moveTo>
                  <a:cubicBezTo>
                    <a:pt x="116" y="47"/>
                    <a:pt x="116" y="47"/>
                    <a:pt x="116" y="47"/>
                  </a:cubicBezTo>
                  <a:cubicBezTo>
                    <a:pt x="118" y="82"/>
                    <a:pt x="98" y="111"/>
                    <a:pt x="72" y="112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26" y="115"/>
                    <a:pt x="3" y="89"/>
                    <a:pt x="2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0"/>
                    <a:pt x="78" y="19"/>
                    <a:pt x="115" y="3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1" name="Freeform 439"/>
            <p:cNvSpPr>
              <a:spLocks/>
            </p:cNvSpPr>
            <p:nvPr/>
          </p:nvSpPr>
          <p:spPr bwMode="auto">
            <a:xfrm>
              <a:off x="9321801" y="3370263"/>
              <a:ext cx="425450" cy="712788"/>
            </a:xfrm>
            <a:custGeom>
              <a:avLst/>
              <a:gdLst>
                <a:gd name="T0" fmla="*/ 77 w 113"/>
                <a:gd name="T1" fmla="*/ 12 h 189"/>
                <a:gd name="T2" fmla="*/ 107 w 113"/>
                <a:gd name="T3" fmla="*/ 80 h 189"/>
                <a:gd name="T4" fmla="*/ 110 w 113"/>
                <a:gd name="T5" fmla="*/ 189 h 189"/>
                <a:gd name="T6" fmla="*/ 38 w 113"/>
                <a:gd name="T7" fmla="*/ 189 h 189"/>
                <a:gd name="T8" fmla="*/ 77 w 113"/>
                <a:gd name="T9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9">
                  <a:moveTo>
                    <a:pt x="77" y="12"/>
                  </a:moveTo>
                  <a:cubicBezTo>
                    <a:pt x="77" y="12"/>
                    <a:pt x="113" y="0"/>
                    <a:pt x="107" y="80"/>
                  </a:cubicBezTo>
                  <a:cubicBezTo>
                    <a:pt x="104" y="121"/>
                    <a:pt x="110" y="189"/>
                    <a:pt x="110" y="189"/>
                  </a:cubicBezTo>
                  <a:cubicBezTo>
                    <a:pt x="38" y="189"/>
                    <a:pt x="38" y="189"/>
                    <a:pt x="38" y="189"/>
                  </a:cubicBezTo>
                  <a:cubicBezTo>
                    <a:pt x="38" y="189"/>
                    <a:pt x="0" y="11"/>
                    <a:pt x="77" y="12"/>
                  </a:cubicBezTo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2" name="Freeform 440"/>
            <p:cNvSpPr>
              <a:spLocks/>
            </p:cNvSpPr>
            <p:nvPr/>
          </p:nvSpPr>
          <p:spPr bwMode="auto">
            <a:xfrm>
              <a:off x="9456738" y="4057650"/>
              <a:ext cx="307975" cy="230188"/>
            </a:xfrm>
            <a:custGeom>
              <a:avLst/>
              <a:gdLst>
                <a:gd name="T0" fmla="*/ 6 w 82"/>
                <a:gd name="T1" fmla="*/ 56 h 61"/>
                <a:gd name="T2" fmla="*/ 0 w 82"/>
                <a:gd name="T3" fmla="*/ 3 h 61"/>
                <a:gd name="T4" fmla="*/ 75 w 82"/>
                <a:gd name="T5" fmla="*/ 0 h 61"/>
                <a:gd name="T6" fmla="*/ 58 w 82"/>
                <a:gd name="T7" fmla="*/ 52 h 61"/>
                <a:gd name="T8" fmla="*/ 6 w 82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5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2" y="42"/>
                    <a:pt x="58" y="52"/>
                  </a:cubicBezTo>
                  <a:cubicBezTo>
                    <a:pt x="35" y="61"/>
                    <a:pt x="6" y="56"/>
                    <a:pt x="6" y="56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3" name="Freeform 441"/>
            <p:cNvSpPr>
              <a:spLocks/>
            </p:cNvSpPr>
            <p:nvPr/>
          </p:nvSpPr>
          <p:spPr bwMode="auto">
            <a:xfrm>
              <a:off x="9453563" y="4022725"/>
              <a:ext cx="293688" cy="65088"/>
            </a:xfrm>
            <a:custGeom>
              <a:avLst/>
              <a:gdLst>
                <a:gd name="T0" fmla="*/ 177 w 185"/>
                <a:gd name="T1" fmla="*/ 0 h 41"/>
                <a:gd name="T2" fmla="*/ 185 w 185"/>
                <a:gd name="T3" fmla="*/ 31 h 41"/>
                <a:gd name="T4" fmla="*/ 0 w 185"/>
                <a:gd name="T5" fmla="*/ 41 h 41"/>
                <a:gd name="T6" fmla="*/ 0 w 185"/>
                <a:gd name="T7" fmla="*/ 15 h 41"/>
                <a:gd name="T8" fmla="*/ 177 w 185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41">
                  <a:moveTo>
                    <a:pt x="177" y="0"/>
                  </a:moveTo>
                  <a:lnTo>
                    <a:pt x="185" y="31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4" name="Freeform 442"/>
            <p:cNvSpPr>
              <a:spLocks/>
            </p:cNvSpPr>
            <p:nvPr/>
          </p:nvSpPr>
          <p:spPr bwMode="auto">
            <a:xfrm>
              <a:off x="9701213" y="4022725"/>
              <a:ext cx="19050" cy="57150"/>
            </a:xfrm>
            <a:custGeom>
              <a:avLst/>
              <a:gdLst>
                <a:gd name="T0" fmla="*/ 3 w 12"/>
                <a:gd name="T1" fmla="*/ 36 h 36"/>
                <a:gd name="T2" fmla="*/ 12 w 12"/>
                <a:gd name="T3" fmla="*/ 36 h 36"/>
                <a:gd name="T4" fmla="*/ 10 w 12"/>
                <a:gd name="T5" fmla="*/ 0 h 36"/>
                <a:gd name="T6" fmla="*/ 0 w 12"/>
                <a:gd name="T7" fmla="*/ 0 h 36"/>
                <a:gd name="T8" fmla="*/ 3 w 1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3" y="36"/>
                  </a:moveTo>
                  <a:lnTo>
                    <a:pt x="12" y="3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5" name="Freeform 443"/>
            <p:cNvSpPr>
              <a:spLocks/>
            </p:cNvSpPr>
            <p:nvPr/>
          </p:nvSpPr>
          <p:spPr bwMode="auto">
            <a:xfrm>
              <a:off x="9640888" y="4022725"/>
              <a:ext cx="22225" cy="60325"/>
            </a:xfrm>
            <a:custGeom>
              <a:avLst/>
              <a:gdLst>
                <a:gd name="T0" fmla="*/ 5 w 14"/>
                <a:gd name="T1" fmla="*/ 38 h 38"/>
                <a:gd name="T2" fmla="*/ 14 w 14"/>
                <a:gd name="T3" fmla="*/ 38 h 38"/>
                <a:gd name="T4" fmla="*/ 12 w 14"/>
                <a:gd name="T5" fmla="*/ 0 h 38"/>
                <a:gd name="T6" fmla="*/ 0 w 14"/>
                <a:gd name="T7" fmla="*/ 3 h 38"/>
                <a:gd name="T8" fmla="*/ 5 w 14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8">
                  <a:moveTo>
                    <a:pt x="5" y="38"/>
                  </a:moveTo>
                  <a:lnTo>
                    <a:pt x="14" y="38"/>
                  </a:lnTo>
                  <a:lnTo>
                    <a:pt x="12" y="0"/>
                  </a:lnTo>
                  <a:lnTo>
                    <a:pt x="0" y="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6" name="Freeform 444"/>
            <p:cNvSpPr>
              <a:spLocks/>
            </p:cNvSpPr>
            <p:nvPr/>
          </p:nvSpPr>
          <p:spPr bwMode="auto">
            <a:xfrm>
              <a:off x="9486901" y="4038600"/>
              <a:ext cx="19050" cy="57150"/>
            </a:xfrm>
            <a:custGeom>
              <a:avLst/>
              <a:gdLst>
                <a:gd name="T0" fmla="*/ 3 w 12"/>
                <a:gd name="T1" fmla="*/ 36 h 36"/>
                <a:gd name="T2" fmla="*/ 12 w 12"/>
                <a:gd name="T3" fmla="*/ 36 h 36"/>
                <a:gd name="T4" fmla="*/ 10 w 12"/>
                <a:gd name="T5" fmla="*/ 0 h 36"/>
                <a:gd name="T6" fmla="*/ 0 w 12"/>
                <a:gd name="T7" fmla="*/ 0 h 36"/>
                <a:gd name="T8" fmla="*/ 3 w 1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3" y="36"/>
                  </a:moveTo>
                  <a:lnTo>
                    <a:pt x="12" y="3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7" name="Freeform 445"/>
            <p:cNvSpPr>
              <a:spLocks/>
            </p:cNvSpPr>
            <p:nvPr/>
          </p:nvSpPr>
          <p:spPr bwMode="auto">
            <a:xfrm>
              <a:off x="9486901" y="3378200"/>
              <a:ext cx="184150" cy="101600"/>
            </a:xfrm>
            <a:custGeom>
              <a:avLst/>
              <a:gdLst>
                <a:gd name="T0" fmla="*/ 49 w 49"/>
                <a:gd name="T1" fmla="*/ 10 h 27"/>
                <a:gd name="T2" fmla="*/ 42 w 49"/>
                <a:gd name="T3" fmla="*/ 1 h 27"/>
                <a:gd name="T4" fmla="*/ 0 w 49"/>
                <a:gd name="T5" fmla="*/ 13 h 27"/>
                <a:gd name="T6" fmla="*/ 1 w 49"/>
                <a:gd name="T7" fmla="*/ 27 h 27"/>
                <a:gd name="T8" fmla="*/ 49 w 49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7">
                  <a:moveTo>
                    <a:pt x="49" y="1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26" y="0"/>
                    <a:pt x="0" y="13"/>
                    <a:pt x="0" y="1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9"/>
                    <a:pt x="49" y="10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8" name="Freeform 446"/>
            <p:cNvSpPr>
              <a:spLocks/>
            </p:cNvSpPr>
            <p:nvPr/>
          </p:nvSpPr>
          <p:spPr bwMode="auto">
            <a:xfrm>
              <a:off x="9253538" y="2898775"/>
              <a:ext cx="477838" cy="449263"/>
            </a:xfrm>
            <a:custGeom>
              <a:avLst/>
              <a:gdLst>
                <a:gd name="T0" fmla="*/ 14 w 127"/>
                <a:gd name="T1" fmla="*/ 6 h 119"/>
                <a:gd name="T2" fmla="*/ 52 w 127"/>
                <a:gd name="T3" fmla="*/ 1 h 119"/>
                <a:gd name="T4" fmla="*/ 71 w 127"/>
                <a:gd name="T5" fmla="*/ 0 h 119"/>
                <a:gd name="T6" fmla="*/ 95 w 127"/>
                <a:gd name="T7" fmla="*/ 1 h 119"/>
                <a:gd name="T8" fmla="*/ 127 w 127"/>
                <a:gd name="T9" fmla="*/ 45 h 119"/>
                <a:gd name="T10" fmla="*/ 94 w 127"/>
                <a:gd name="T11" fmla="*/ 117 h 119"/>
                <a:gd name="T12" fmla="*/ 86 w 127"/>
                <a:gd name="T13" fmla="*/ 88 h 119"/>
                <a:gd name="T14" fmla="*/ 90 w 127"/>
                <a:gd name="T15" fmla="*/ 62 h 119"/>
                <a:gd name="T16" fmla="*/ 79 w 127"/>
                <a:gd name="T17" fmla="*/ 67 h 119"/>
                <a:gd name="T18" fmla="*/ 76 w 127"/>
                <a:gd name="T19" fmla="*/ 77 h 119"/>
                <a:gd name="T20" fmla="*/ 49 w 127"/>
                <a:gd name="T21" fmla="*/ 48 h 119"/>
                <a:gd name="T22" fmla="*/ 10 w 127"/>
                <a:gd name="T23" fmla="*/ 43 h 119"/>
                <a:gd name="T24" fmla="*/ 14 w 127"/>
                <a:gd name="T2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9">
                  <a:moveTo>
                    <a:pt x="14" y="6"/>
                  </a:moveTo>
                  <a:cubicBezTo>
                    <a:pt x="35" y="8"/>
                    <a:pt x="40" y="1"/>
                    <a:pt x="52" y="1"/>
                  </a:cubicBezTo>
                  <a:cubicBezTo>
                    <a:pt x="55" y="2"/>
                    <a:pt x="69" y="0"/>
                    <a:pt x="71" y="0"/>
                  </a:cubicBezTo>
                  <a:cubicBezTo>
                    <a:pt x="71" y="0"/>
                    <a:pt x="95" y="1"/>
                    <a:pt x="95" y="1"/>
                  </a:cubicBezTo>
                  <a:cubicBezTo>
                    <a:pt x="95" y="1"/>
                    <a:pt x="127" y="9"/>
                    <a:pt x="127" y="45"/>
                  </a:cubicBezTo>
                  <a:cubicBezTo>
                    <a:pt x="126" y="105"/>
                    <a:pt x="103" y="119"/>
                    <a:pt x="94" y="117"/>
                  </a:cubicBezTo>
                  <a:cubicBezTo>
                    <a:pt x="85" y="116"/>
                    <a:pt x="86" y="88"/>
                    <a:pt x="86" y="88"/>
                  </a:cubicBezTo>
                  <a:cubicBezTo>
                    <a:pt x="101" y="88"/>
                    <a:pt x="96" y="63"/>
                    <a:pt x="90" y="62"/>
                  </a:cubicBezTo>
                  <a:cubicBezTo>
                    <a:pt x="82" y="59"/>
                    <a:pt x="79" y="67"/>
                    <a:pt x="79" y="67"/>
                  </a:cubicBezTo>
                  <a:cubicBezTo>
                    <a:pt x="79" y="67"/>
                    <a:pt x="79" y="76"/>
                    <a:pt x="76" y="77"/>
                  </a:cubicBezTo>
                  <a:cubicBezTo>
                    <a:pt x="71" y="79"/>
                    <a:pt x="64" y="53"/>
                    <a:pt x="49" y="48"/>
                  </a:cubicBezTo>
                  <a:cubicBezTo>
                    <a:pt x="34" y="43"/>
                    <a:pt x="10" y="43"/>
                    <a:pt x="10" y="43"/>
                  </a:cubicBezTo>
                  <a:cubicBezTo>
                    <a:pt x="0" y="24"/>
                    <a:pt x="7" y="5"/>
                    <a:pt x="14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9" name="Freeform 447"/>
            <p:cNvSpPr>
              <a:spLocks/>
            </p:cNvSpPr>
            <p:nvPr/>
          </p:nvSpPr>
          <p:spPr bwMode="auto">
            <a:xfrm>
              <a:off x="9069388" y="4098925"/>
              <a:ext cx="565150" cy="619125"/>
            </a:xfrm>
            <a:custGeom>
              <a:avLst/>
              <a:gdLst>
                <a:gd name="T0" fmla="*/ 104 w 150"/>
                <a:gd name="T1" fmla="*/ 0 h 164"/>
                <a:gd name="T2" fmla="*/ 17 w 150"/>
                <a:gd name="T3" fmla="*/ 32 h 164"/>
                <a:gd name="T4" fmla="*/ 0 w 150"/>
                <a:gd name="T5" fmla="*/ 159 h 164"/>
                <a:gd name="T6" fmla="*/ 36 w 150"/>
                <a:gd name="T7" fmla="*/ 164 h 164"/>
                <a:gd name="T8" fmla="*/ 53 w 150"/>
                <a:gd name="T9" fmla="*/ 59 h 164"/>
                <a:gd name="T10" fmla="*/ 124 w 150"/>
                <a:gd name="T11" fmla="*/ 46 h 164"/>
                <a:gd name="T12" fmla="*/ 104 w 15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64">
                  <a:moveTo>
                    <a:pt x="104" y="0"/>
                  </a:moveTo>
                  <a:cubicBezTo>
                    <a:pt x="104" y="0"/>
                    <a:pt x="19" y="24"/>
                    <a:pt x="17" y="32"/>
                  </a:cubicBezTo>
                  <a:cubicBezTo>
                    <a:pt x="14" y="41"/>
                    <a:pt x="0" y="159"/>
                    <a:pt x="0" y="15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54" y="70"/>
                    <a:pt x="53" y="59"/>
                  </a:cubicBezTo>
                  <a:cubicBezTo>
                    <a:pt x="64" y="53"/>
                    <a:pt x="121" y="45"/>
                    <a:pt x="124" y="46"/>
                  </a:cubicBezTo>
                  <a:cubicBezTo>
                    <a:pt x="126" y="46"/>
                    <a:pt x="150" y="5"/>
                    <a:pt x="104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0" name="Line 448"/>
            <p:cNvSpPr>
              <a:spLocks noChangeShapeType="1"/>
            </p:cNvSpPr>
            <p:nvPr/>
          </p:nvSpPr>
          <p:spPr bwMode="auto">
            <a:xfrm flipH="1">
              <a:off x="9404351" y="4276725"/>
              <a:ext cx="33338" cy="46355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1" name="Line 449"/>
            <p:cNvSpPr>
              <a:spLocks noChangeShapeType="1"/>
            </p:cNvSpPr>
            <p:nvPr/>
          </p:nvSpPr>
          <p:spPr bwMode="auto">
            <a:xfrm>
              <a:off x="9747251" y="4276725"/>
              <a:ext cx="33338" cy="46355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2" name="Freeform 450"/>
            <p:cNvSpPr>
              <a:spLocks/>
            </p:cNvSpPr>
            <p:nvPr/>
          </p:nvSpPr>
          <p:spPr bwMode="auto">
            <a:xfrm>
              <a:off x="9321801" y="4249738"/>
              <a:ext cx="500063" cy="125413"/>
            </a:xfrm>
            <a:custGeom>
              <a:avLst/>
              <a:gdLst>
                <a:gd name="T0" fmla="*/ 11 w 133"/>
                <a:gd name="T1" fmla="*/ 33 h 33"/>
                <a:gd name="T2" fmla="*/ 133 w 133"/>
                <a:gd name="T3" fmla="*/ 33 h 33"/>
                <a:gd name="T4" fmla="*/ 133 w 133"/>
                <a:gd name="T5" fmla="*/ 0 h 33"/>
                <a:gd name="T6" fmla="*/ 30 w 133"/>
                <a:gd name="T7" fmla="*/ 0 h 33"/>
                <a:gd name="T8" fmla="*/ 11 w 1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3">
                  <a:moveTo>
                    <a:pt x="11" y="33"/>
                  </a:moveTo>
                  <a:cubicBezTo>
                    <a:pt x="133" y="33"/>
                    <a:pt x="133" y="33"/>
                    <a:pt x="133" y="3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55" y="0"/>
                    <a:pt x="30" y="0"/>
                  </a:cubicBezTo>
                  <a:cubicBezTo>
                    <a:pt x="0" y="0"/>
                    <a:pt x="11" y="33"/>
                    <a:pt x="11" y="33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3" name="Freeform 451"/>
            <p:cNvSpPr>
              <a:spLocks/>
            </p:cNvSpPr>
            <p:nvPr/>
          </p:nvSpPr>
          <p:spPr bwMode="auto">
            <a:xfrm>
              <a:off x="9720263" y="3517900"/>
              <a:ext cx="101600" cy="742950"/>
            </a:xfrm>
            <a:custGeom>
              <a:avLst/>
              <a:gdLst>
                <a:gd name="T0" fmla="*/ 27 w 27"/>
                <a:gd name="T1" fmla="*/ 195 h 197"/>
                <a:gd name="T2" fmla="*/ 27 w 27"/>
                <a:gd name="T3" fmla="*/ 5 h 197"/>
                <a:gd name="T4" fmla="*/ 1 w 27"/>
                <a:gd name="T5" fmla="*/ 46 h 197"/>
                <a:gd name="T6" fmla="*/ 1 w 27"/>
                <a:gd name="T7" fmla="*/ 162 h 197"/>
                <a:gd name="T8" fmla="*/ 27 w 27"/>
                <a:gd name="T9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7">
                  <a:moveTo>
                    <a:pt x="27" y="19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" y="0"/>
                    <a:pt x="1" y="46"/>
                  </a:cubicBezTo>
                  <a:cubicBezTo>
                    <a:pt x="0" y="77"/>
                    <a:pt x="0" y="127"/>
                    <a:pt x="1" y="162"/>
                  </a:cubicBezTo>
                  <a:cubicBezTo>
                    <a:pt x="2" y="197"/>
                    <a:pt x="27" y="195"/>
                    <a:pt x="27" y="195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4" name="Line 452"/>
            <p:cNvSpPr>
              <a:spLocks noChangeShapeType="1"/>
            </p:cNvSpPr>
            <p:nvPr/>
          </p:nvSpPr>
          <p:spPr bwMode="auto">
            <a:xfrm>
              <a:off x="9799638" y="4370388"/>
              <a:ext cx="33338" cy="465138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5" name="Line 453"/>
            <p:cNvSpPr>
              <a:spLocks noChangeShapeType="1"/>
            </p:cNvSpPr>
            <p:nvPr/>
          </p:nvSpPr>
          <p:spPr bwMode="auto">
            <a:xfrm flipH="1">
              <a:off x="9348788" y="4370388"/>
              <a:ext cx="33338" cy="465138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6" name="Freeform 454"/>
            <p:cNvSpPr>
              <a:spLocks/>
            </p:cNvSpPr>
            <p:nvPr/>
          </p:nvSpPr>
          <p:spPr bwMode="auto">
            <a:xfrm>
              <a:off x="8975726" y="3849688"/>
              <a:ext cx="349250" cy="41275"/>
            </a:xfrm>
            <a:custGeom>
              <a:avLst/>
              <a:gdLst>
                <a:gd name="T0" fmla="*/ 0 w 93"/>
                <a:gd name="T1" fmla="*/ 6 h 11"/>
                <a:gd name="T2" fmla="*/ 6 w 93"/>
                <a:gd name="T3" fmla="*/ 11 h 11"/>
                <a:gd name="T4" fmla="*/ 88 w 93"/>
                <a:gd name="T5" fmla="*/ 11 h 11"/>
                <a:gd name="T6" fmla="*/ 93 w 93"/>
                <a:gd name="T7" fmla="*/ 6 h 11"/>
                <a:gd name="T8" fmla="*/ 88 w 93"/>
                <a:gd name="T9" fmla="*/ 0 h 11"/>
                <a:gd name="T10" fmla="*/ 6 w 93"/>
                <a:gd name="T11" fmla="*/ 0 h 11"/>
                <a:gd name="T12" fmla="*/ 0 w 93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0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91" y="11"/>
                    <a:pt x="93" y="9"/>
                    <a:pt x="93" y="6"/>
                  </a:cubicBezTo>
                  <a:cubicBezTo>
                    <a:pt x="93" y="3"/>
                    <a:pt x="91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7" name="Freeform 455"/>
            <p:cNvSpPr>
              <a:spLocks/>
            </p:cNvSpPr>
            <p:nvPr/>
          </p:nvSpPr>
          <p:spPr bwMode="auto">
            <a:xfrm>
              <a:off x="8882063" y="3551238"/>
              <a:ext cx="139700" cy="344488"/>
            </a:xfrm>
            <a:custGeom>
              <a:avLst/>
              <a:gdLst>
                <a:gd name="T0" fmla="*/ 33 w 37"/>
                <a:gd name="T1" fmla="*/ 90 h 91"/>
                <a:gd name="T2" fmla="*/ 36 w 37"/>
                <a:gd name="T3" fmla="*/ 83 h 91"/>
                <a:gd name="T4" fmla="*/ 11 w 37"/>
                <a:gd name="T5" fmla="*/ 5 h 91"/>
                <a:gd name="T6" fmla="*/ 4 w 37"/>
                <a:gd name="T7" fmla="*/ 1 h 91"/>
                <a:gd name="T8" fmla="*/ 1 w 37"/>
                <a:gd name="T9" fmla="*/ 8 h 91"/>
                <a:gd name="T10" fmla="*/ 26 w 37"/>
                <a:gd name="T11" fmla="*/ 86 h 91"/>
                <a:gd name="T12" fmla="*/ 33 w 37"/>
                <a:gd name="T13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1">
                  <a:moveTo>
                    <a:pt x="33" y="90"/>
                  </a:moveTo>
                  <a:cubicBezTo>
                    <a:pt x="36" y="89"/>
                    <a:pt x="37" y="86"/>
                    <a:pt x="36" y="8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9"/>
                    <a:pt x="30" y="91"/>
                    <a:pt x="33" y="90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8" name="Freeform 456"/>
            <p:cNvSpPr>
              <a:spLocks/>
            </p:cNvSpPr>
            <p:nvPr/>
          </p:nvSpPr>
          <p:spPr bwMode="auto">
            <a:xfrm>
              <a:off x="9294813" y="3392488"/>
              <a:ext cx="411163" cy="506413"/>
            </a:xfrm>
            <a:custGeom>
              <a:avLst/>
              <a:gdLst>
                <a:gd name="T0" fmla="*/ 73 w 109"/>
                <a:gd name="T1" fmla="*/ 12 h 134"/>
                <a:gd name="T2" fmla="*/ 100 w 109"/>
                <a:gd name="T3" fmla="*/ 17 h 134"/>
                <a:gd name="T4" fmla="*/ 74 w 109"/>
                <a:gd name="T5" fmla="*/ 109 h 134"/>
                <a:gd name="T6" fmla="*/ 13 w 109"/>
                <a:gd name="T7" fmla="*/ 134 h 134"/>
                <a:gd name="T8" fmla="*/ 1 w 109"/>
                <a:gd name="T9" fmla="*/ 112 h 134"/>
                <a:gd name="T10" fmla="*/ 49 w 109"/>
                <a:gd name="T11" fmla="*/ 82 h 134"/>
                <a:gd name="T12" fmla="*/ 73 w 109"/>
                <a:gd name="T1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34">
                  <a:moveTo>
                    <a:pt x="73" y="12"/>
                  </a:moveTo>
                  <a:cubicBezTo>
                    <a:pt x="73" y="12"/>
                    <a:pt x="90" y="0"/>
                    <a:pt x="100" y="17"/>
                  </a:cubicBezTo>
                  <a:cubicBezTo>
                    <a:pt x="109" y="33"/>
                    <a:pt x="86" y="100"/>
                    <a:pt x="74" y="109"/>
                  </a:cubicBezTo>
                  <a:cubicBezTo>
                    <a:pt x="61" y="118"/>
                    <a:pt x="25" y="132"/>
                    <a:pt x="13" y="134"/>
                  </a:cubicBezTo>
                  <a:cubicBezTo>
                    <a:pt x="13" y="134"/>
                    <a:pt x="0" y="113"/>
                    <a:pt x="1" y="112"/>
                  </a:cubicBezTo>
                  <a:cubicBezTo>
                    <a:pt x="4" y="109"/>
                    <a:pt x="49" y="82"/>
                    <a:pt x="49" y="82"/>
                  </a:cubicBezTo>
                  <a:cubicBezTo>
                    <a:pt x="49" y="82"/>
                    <a:pt x="64" y="21"/>
                    <a:pt x="73" y="12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9" name="Freeform 457"/>
            <p:cNvSpPr>
              <a:spLocks/>
            </p:cNvSpPr>
            <p:nvPr/>
          </p:nvSpPr>
          <p:spPr bwMode="auto">
            <a:xfrm>
              <a:off x="9291638" y="3797300"/>
              <a:ext cx="85725" cy="101600"/>
            </a:xfrm>
            <a:custGeom>
              <a:avLst/>
              <a:gdLst>
                <a:gd name="T0" fmla="*/ 0 w 54"/>
                <a:gd name="T1" fmla="*/ 12 h 64"/>
                <a:gd name="T2" fmla="*/ 19 w 54"/>
                <a:gd name="T3" fmla="*/ 0 h 64"/>
                <a:gd name="T4" fmla="*/ 54 w 54"/>
                <a:gd name="T5" fmla="*/ 59 h 64"/>
                <a:gd name="T6" fmla="*/ 31 w 54"/>
                <a:gd name="T7" fmla="*/ 64 h 64"/>
                <a:gd name="T8" fmla="*/ 0 w 54"/>
                <a:gd name="T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4">
                  <a:moveTo>
                    <a:pt x="0" y="12"/>
                  </a:moveTo>
                  <a:lnTo>
                    <a:pt x="19" y="0"/>
                  </a:lnTo>
                  <a:lnTo>
                    <a:pt x="54" y="59"/>
                  </a:lnTo>
                  <a:lnTo>
                    <a:pt x="31" y="6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0" name="Freeform 458"/>
            <p:cNvSpPr>
              <a:spLocks/>
            </p:cNvSpPr>
            <p:nvPr/>
          </p:nvSpPr>
          <p:spPr bwMode="auto">
            <a:xfrm>
              <a:off x="9340851" y="3871913"/>
              <a:ext cx="14288" cy="19050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2 h 5"/>
                <a:gd name="T6" fmla="*/ 2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1" name="Freeform 459"/>
            <p:cNvSpPr>
              <a:spLocks/>
            </p:cNvSpPr>
            <p:nvPr/>
          </p:nvSpPr>
          <p:spPr bwMode="auto">
            <a:xfrm>
              <a:off x="9164638" y="3830638"/>
              <a:ext cx="160338" cy="65088"/>
            </a:xfrm>
            <a:custGeom>
              <a:avLst/>
              <a:gdLst>
                <a:gd name="T0" fmla="*/ 37 w 43"/>
                <a:gd name="T1" fmla="*/ 0 h 17"/>
                <a:gd name="T2" fmla="*/ 1 w 43"/>
                <a:gd name="T3" fmla="*/ 16 h 17"/>
                <a:gd name="T4" fmla="*/ 21 w 43"/>
                <a:gd name="T5" fmla="*/ 16 h 17"/>
                <a:gd name="T6" fmla="*/ 43 w 43"/>
                <a:gd name="T7" fmla="*/ 12 h 17"/>
                <a:gd name="T8" fmla="*/ 37 w 4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7">
                  <a:moveTo>
                    <a:pt x="37" y="0"/>
                  </a:moveTo>
                  <a:cubicBezTo>
                    <a:pt x="37" y="0"/>
                    <a:pt x="3" y="13"/>
                    <a:pt x="1" y="16"/>
                  </a:cubicBezTo>
                  <a:cubicBezTo>
                    <a:pt x="0" y="17"/>
                    <a:pt x="10" y="16"/>
                    <a:pt x="21" y="16"/>
                  </a:cubicBezTo>
                  <a:cubicBezTo>
                    <a:pt x="32" y="17"/>
                    <a:pt x="39" y="16"/>
                    <a:pt x="43" y="1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2" name="Freeform 460"/>
            <p:cNvSpPr>
              <a:spLocks/>
            </p:cNvSpPr>
            <p:nvPr/>
          </p:nvSpPr>
          <p:spPr bwMode="auto">
            <a:xfrm>
              <a:off x="9058276" y="3386138"/>
              <a:ext cx="63500" cy="90488"/>
            </a:xfrm>
            <a:custGeom>
              <a:avLst/>
              <a:gdLst>
                <a:gd name="T0" fmla="*/ 40 w 40"/>
                <a:gd name="T1" fmla="*/ 7 h 57"/>
                <a:gd name="T2" fmla="*/ 26 w 40"/>
                <a:gd name="T3" fmla="*/ 0 h 57"/>
                <a:gd name="T4" fmla="*/ 0 w 40"/>
                <a:gd name="T5" fmla="*/ 50 h 57"/>
                <a:gd name="T6" fmla="*/ 12 w 40"/>
                <a:gd name="T7" fmla="*/ 57 h 57"/>
                <a:gd name="T8" fmla="*/ 40 w 40"/>
                <a:gd name="T9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7">
                  <a:moveTo>
                    <a:pt x="40" y="7"/>
                  </a:moveTo>
                  <a:lnTo>
                    <a:pt x="26" y="0"/>
                  </a:lnTo>
                  <a:lnTo>
                    <a:pt x="0" y="50"/>
                  </a:lnTo>
                  <a:lnTo>
                    <a:pt x="12" y="57"/>
                  </a:lnTo>
                  <a:lnTo>
                    <a:pt x="40" y="7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3" name="Freeform 461"/>
            <p:cNvSpPr>
              <a:spLocks/>
            </p:cNvSpPr>
            <p:nvPr/>
          </p:nvSpPr>
          <p:spPr bwMode="auto">
            <a:xfrm>
              <a:off x="8964613" y="3257550"/>
              <a:ext cx="128588" cy="188913"/>
            </a:xfrm>
            <a:custGeom>
              <a:avLst/>
              <a:gdLst>
                <a:gd name="T0" fmla="*/ 34 w 34"/>
                <a:gd name="T1" fmla="*/ 38 h 50"/>
                <a:gd name="T2" fmla="*/ 17 w 34"/>
                <a:gd name="T3" fmla="*/ 19 h 50"/>
                <a:gd name="T4" fmla="*/ 10 w 34"/>
                <a:gd name="T5" fmla="*/ 2 h 50"/>
                <a:gd name="T6" fmla="*/ 11 w 34"/>
                <a:gd name="T7" fmla="*/ 24 h 50"/>
                <a:gd name="T8" fmla="*/ 5 w 34"/>
                <a:gd name="T9" fmla="*/ 26 h 50"/>
                <a:gd name="T10" fmla="*/ 8 w 34"/>
                <a:gd name="T11" fmla="*/ 41 h 50"/>
                <a:gd name="T12" fmla="*/ 11 w 34"/>
                <a:gd name="T13" fmla="*/ 41 h 50"/>
                <a:gd name="T14" fmla="*/ 17 w 34"/>
                <a:gd name="T15" fmla="*/ 49 h 50"/>
                <a:gd name="T16" fmla="*/ 27 w 34"/>
                <a:gd name="T17" fmla="*/ 50 h 50"/>
                <a:gd name="T18" fmla="*/ 34 w 3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0">
                  <a:moveTo>
                    <a:pt x="34" y="38"/>
                  </a:moveTo>
                  <a:cubicBezTo>
                    <a:pt x="34" y="38"/>
                    <a:pt x="23" y="30"/>
                    <a:pt x="17" y="19"/>
                  </a:cubicBezTo>
                  <a:cubicBezTo>
                    <a:pt x="12" y="10"/>
                    <a:pt x="10" y="2"/>
                    <a:pt x="10" y="2"/>
                  </a:cubicBezTo>
                  <a:cubicBezTo>
                    <a:pt x="10" y="2"/>
                    <a:pt x="0" y="0"/>
                    <a:pt x="11" y="24"/>
                  </a:cubicBezTo>
                  <a:cubicBezTo>
                    <a:pt x="11" y="24"/>
                    <a:pt x="6" y="25"/>
                    <a:pt x="5" y="26"/>
                  </a:cubicBezTo>
                  <a:cubicBezTo>
                    <a:pt x="3" y="29"/>
                    <a:pt x="5" y="36"/>
                    <a:pt x="8" y="41"/>
                  </a:cubicBezTo>
                  <a:cubicBezTo>
                    <a:pt x="11" y="43"/>
                    <a:pt x="10" y="41"/>
                    <a:pt x="11" y="41"/>
                  </a:cubicBezTo>
                  <a:cubicBezTo>
                    <a:pt x="13" y="44"/>
                    <a:pt x="14" y="48"/>
                    <a:pt x="17" y="49"/>
                  </a:cubicBezTo>
                  <a:cubicBezTo>
                    <a:pt x="21" y="49"/>
                    <a:pt x="27" y="50"/>
                    <a:pt x="27" y="5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4" name="Freeform 462"/>
            <p:cNvSpPr>
              <a:spLocks/>
            </p:cNvSpPr>
            <p:nvPr/>
          </p:nvSpPr>
          <p:spPr bwMode="auto">
            <a:xfrm>
              <a:off x="9464676" y="3068638"/>
              <a:ext cx="82550" cy="125413"/>
            </a:xfrm>
            <a:custGeom>
              <a:avLst/>
              <a:gdLst>
                <a:gd name="T0" fmla="*/ 0 w 22"/>
                <a:gd name="T1" fmla="*/ 6 h 33"/>
                <a:gd name="T2" fmla="*/ 9 w 22"/>
                <a:gd name="T3" fmla="*/ 33 h 33"/>
                <a:gd name="T4" fmla="*/ 22 w 22"/>
                <a:gd name="T5" fmla="*/ 32 h 33"/>
                <a:gd name="T6" fmla="*/ 22 w 22"/>
                <a:gd name="T7" fmla="*/ 14 h 33"/>
                <a:gd name="T8" fmla="*/ 0 w 22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6"/>
                  </a:moveTo>
                  <a:cubicBezTo>
                    <a:pt x="0" y="6"/>
                    <a:pt x="9" y="16"/>
                    <a:pt x="9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17"/>
                    <a:pt x="22" y="14"/>
                  </a:cubicBezTo>
                  <a:cubicBezTo>
                    <a:pt x="22" y="11"/>
                    <a:pt x="5" y="0"/>
                    <a:pt x="0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5891215" y="2997999"/>
            <a:ext cx="623888" cy="1422797"/>
            <a:chOff x="7854951" y="2854325"/>
            <a:chExt cx="831850" cy="1897063"/>
          </a:xfrm>
        </p:grpSpPr>
        <p:sp>
          <p:nvSpPr>
            <p:cNvPr id="326" name="Rectangle 492"/>
            <p:cNvSpPr>
              <a:spLocks noChangeArrowheads="1"/>
            </p:cNvSpPr>
            <p:nvPr/>
          </p:nvSpPr>
          <p:spPr bwMode="auto">
            <a:xfrm>
              <a:off x="8027988" y="3419475"/>
              <a:ext cx="541338" cy="739775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7" name="Freeform 493"/>
            <p:cNvSpPr>
              <a:spLocks/>
            </p:cNvSpPr>
            <p:nvPr/>
          </p:nvSpPr>
          <p:spPr bwMode="auto">
            <a:xfrm>
              <a:off x="8043863" y="3411538"/>
              <a:ext cx="508000" cy="706438"/>
            </a:xfrm>
            <a:custGeom>
              <a:avLst/>
              <a:gdLst>
                <a:gd name="T0" fmla="*/ 135 w 135"/>
                <a:gd name="T1" fmla="*/ 24 h 187"/>
                <a:gd name="T2" fmla="*/ 83 w 135"/>
                <a:gd name="T3" fmla="*/ 0 h 187"/>
                <a:gd name="T4" fmla="*/ 54 w 135"/>
                <a:gd name="T5" fmla="*/ 0 h 187"/>
                <a:gd name="T6" fmla="*/ 0 w 135"/>
                <a:gd name="T7" fmla="*/ 26 h 187"/>
                <a:gd name="T8" fmla="*/ 16 w 135"/>
                <a:gd name="T9" fmla="*/ 71 h 187"/>
                <a:gd name="T10" fmla="*/ 15 w 135"/>
                <a:gd name="T11" fmla="*/ 187 h 187"/>
                <a:gd name="T12" fmla="*/ 119 w 135"/>
                <a:gd name="T13" fmla="*/ 187 h 187"/>
                <a:gd name="T14" fmla="*/ 118 w 135"/>
                <a:gd name="T15" fmla="*/ 71 h 187"/>
                <a:gd name="T16" fmla="*/ 135 w 135"/>
                <a:gd name="T17" fmla="*/ 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87">
                  <a:moveTo>
                    <a:pt x="135" y="24"/>
                  </a:moveTo>
                  <a:cubicBezTo>
                    <a:pt x="123" y="10"/>
                    <a:pt x="104" y="1"/>
                    <a:pt x="83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3" y="0"/>
                    <a:pt x="13" y="10"/>
                    <a:pt x="0" y="26"/>
                  </a:cubicBezTo>
                  <a:cubicBezTo>
                    <a:pt x="10" y="38"/>
                    <a:pt x="16" y="54"/>
                    <a:pt x="16" y="71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8" y="53"/>
                    <a:pt x="124" y="36"/>
                    <a:pt x="135" y="24"/>
                  </a:cubicBezTo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8" name="Freeform 494"/>
            <p:cNvSpPr>
              <a:spLocks/>
            </p:cNvSpPr>
            <p:nvPr/>
          </p:nvSpPr>
          <p:spPr bwMode="auto">
            <a:xfrm>
              <a:off x="8242301" y="3205163"/>
              <a:ext cx="128588" cy="241300"/>
            </a:xfrm>
            <a:custGeom>
              <a:avLst/>
              <a:gdLst>
                <a:gd name="T0" fmla="*/ 34 w 34"/>
                <a:gd name="T1" fmla="*/ 57 h 64"/>
                <a:gd name="T2" fmla="*/ 17 w 34"/>
                <a:gd name="T3" fmla="*/ 64 h 64"/>
                <a:gd name="T4" fmla="*/ 0 w 34"/>
                <a:gd name="T5" fmla="*/ 57 h 64"/>
                <a:gd name="T6" fmla="*/ 0 w 34"/>
                <a:gd name="T7" fmla="*/ 0 h 64"/>
                <a:gd name="T8" fmla="*/ 34 w 34"/>
                <a:gd name="T9" fmla="*/ 0 h 64"/>
                <a:gd name="T10" fmla="*/ 34 w 34"/>
                <a:gd name="T1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4">
                  <a:moveTo>
                    <a:pt x="34" y="57"/>
                  </a:moveTo>
                  <a:cubicBezTo>
                    <a:pt x="34" y="57"/>
                    <a:pt x="29" y="64"/>
                    <a:pt x="17" y="64"/>
                  </a:cubicBezTo>
                  <a:cubicBezTo>
                    <a:pt x="6" y="64"/>
                    <a:pt x="0" y="57"/>
                    <a:pt x="0" y="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4" y="5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9" name="Line 495"/>
            <p:cNvSpPr>
              <a:spLocks noChangeShapeType="1"/>
            </p:cNvSpPr>
            <p:nvPr/>
          </p:nvSpPr>
          <p:spPr bwMode="auto">
            <a:xfrm>
              <a:off x="8497888" y="4181475"/>
              <a:ext cx="30163" cy="484188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0" name="Line 496"/>
            <p:cNvSpPr>
              <a:spLocks noChangeShapeType="1"/>
            </p:cNvSpPr>
            <p:nvPr/>
          </p:nvSpPr>
          <p:spPr bwMode="auto">
            <a:xfrm flipH="1">
              <a:off x="8066088" y="4181475"/>
              <a:ext cx="33338" cy="484188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1" name="Rectangle 497"/>
            <p:cNvSpPr>
              <a:spLocks noChangeArrowheads="1"/>
            </p:cNvSpPr>
            <p:nvPr/>
          </p:nvSpPr>
          <p:spPr bwMode="auto">
            <a:xfrm>
              <a:off x="8027988" y="4151313"/>
              <a:ext cx="541338" cy="117475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2" name="Freeform 498"/>
            <p:cNvSpPr>
              <a:spLocks/>
            </p:cNvSpPr>
            <p:nvPr/>
          </p:nvSpPr>
          <p:spPr bwMode="auto">
            <a:xfrm>
              <a:off x="8099426" y="3981450"/>
              <a:ext cx="387350" cy="219075"/>
            </a:xfrm>
            <a:custGeom>
              <a:avLst/>
              <a:gdLst>
                <a:gd name="T0" fmla="*/ 0 w 103"/>
                <a:gd name="T1" fmla="*/ 0 h 58"/>
                <a:gd name="T2" fmla="*/ 0 w 103"/>
                <a:gd name="T3" fmla="*/ 23 h 58"/>
                <a:gd name="T4" fmla="*/ 43 w 103"/>
                <a:gd name="T5" fmla="*/ 58 h 58"/>
                <a:gd name="T6" fmla="*/ 61 w 103"/>
                <a:gd name="T7" fmla="*/ 58 h 58"/>
                <a:gd name="T8" fmla="*/ 103 w 103"/>
                <a:gd name="T9" fmla="*/ 22 h 58"/>
                <a:gd name="T10" fmla="*/ 103 w 103"/>
                <a:gd name="T11" fmla="*/ 0 h 58"/>
                <a:gd name="T12" fmla="*/ 0 w 103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8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42"/>
                    <a:pt x="20" y="58"/>
                    <a:pt x="43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84" y="57"/>
                    <a:pt x="103" y="42"/>
                    <a:pt x="103" y="22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5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3" name="Rectangle 499"/>
            <p:cNvSpPr>
              <a:spLocks noChangeArrowheads="1"/>
            </p:cNvSpPr>
            <p:nvPr/>
          </p:nvSpPr>
          <p:spPr bwMode="auto">
            <a:xfrm>
              <a:off x="8099426" y="4110038"/>
              <a:ext cx="169863" cy="573088"/>
            </a:xfrm>
            <a:prstGeom prst="rect">
              <a:avLst/>
            </a:prstGeom>
            <a:solidFill>
              <a:srgbClr val="6D5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4" name="Rectangle 500"/>
            <p:cNvSpPr>
              <a:spLocks noChangeArrowheads="1"/>
            </p:cNvSpPr>
            <p:nvPr/>
          </p:nvSpPr>
          <p:spPr bwMode="auto">
            <a:xfrm>
              <a:off x="8318501" y="4110038"/>
              <a:ext cx="168275" cy="573088"/>
            </a:xfrm>
            <a:prstGeom prst="rect">
              <a:avLst/>
            </a:prstGeom>
            <a:solidFill>
              <a:srgbClr val="6D5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5" name="Freeform 501"/>
            <p:cNvSpPr>
              <a:spLocks/>
            </p:cNvSpPr>
            <p:nvPr/>
          </p:nvSpPr>
          <p:spPr bwMode="auto">
            <a:xfrm>
              <a:off x="8118476" y="4660900"/>
              <a:ext cx="134938" cy="90488"/>
            </a:xfrm>
            <a:custGeom>
              <a:avLst/>
              <a:gdLst>
                <a:gd name="T0" fmla="*/ 0 w 36"/>
                <a:gd name="T1" fmla="*/ 12 h 24"/>
                <a:gd name="T2" fmla="*/ 6 w 36"/>
                <a:gd name="T3" fmla="*/ 24 h 24"/>
                <a:gd name="T4" fmla="*/ 30 w 36"/>
                <a:gd name="T5" fmla="*/ 24 h 24"/>
                <a:gd name="T6" fmla="*/ 36 w 36"/>
                <a:gd name="T7" fmla="*/ 12 h 24"/>
                <a:gd name="T8" fmla="*/ 26 w 36"/>
                <a:gd name="T9" fmla="*/ 0 h 24"/>
                <a:gd name="T10" fmla="*/ 10 w 36"/>
                <a:gd name="T11" fmla="*/ 0 h 24"/>
                <a:gd name="T12" fmla="*/ 0 w 36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4">
                  <a:moveTo>
                    <a:pt x="0" y="12"/>
                  </a:moveTo>
                  <a:cubicBezTo>
                    <a:pt x="0" y="19"/>
                    <a:pt x="0" y="24"/>
                    <a:pt x="6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6" y="24"/>
                    <a:pt x="36" y="19"/>
                    <a:pt x="36" y="12"/>
                  </a:cubicBezTo>
                  <a:cubicBezTo>
                    <a:pt x="36" y="6"/>
                    <a:pt x="31" y="0"/>
                    <a:pt x="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6"/>
                    <a:pt x="0" y="1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6" name="Freeform 502"/>
            <p:cNvSpPr>
              <a:spLocks/>
            </p:cNvSpPr>
            <p:nvPr/>
          </p:nvSpPr>
          <p:spPr bwMode="auto">
            <a:xfrm>
              <a:off x="8332788" y="4660900"/>
              <a:ext cx="134938" cy="90488"/>
            </a:xfrm>
            <a:custGeom>
              <a:avLst/>
              <a:gdLst>
                <a:gd name="T0" fmla="*/ 1 w 36"/>
                <a:gd name="T1" fmla="*/ 12 h 24"/>
                <a:gd name="T2" fmla="*/ 6 w 36"/>
                <a:gd name="T3" fmla="*/ 24 h 24"/>
                <a:gd name="T4" fmla="*/ 30 w 36"/>
                <a:gd name="T5" fmla="*/ 24 h 24"/>
                <a:gd name="T6" fmla="*/ 36 w 36"/>
                <a:gd name="T7" fmla="*/ 12 h 24"/>
                <a:gd name="T8" fmla="*/ 26 w 36"/>
                <a:gd name="T9" fmla="*/ 0 h 24"/>
                <a:gd name="T10" fmla="*/ 10 w 36"/>
                <a:gd name="T11" fmla="*/ 0 h 24"/>
                <a:gd name="T12" fmla="*/ 1 w 36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4">
                  <a:moveTo>
                    <a:pt x="1" y="12"/>
                  </a:moveTo>
                  <a:cubicBezTo>
                    <a:pt x="1" y="19"/>
                    <a:pt x="0" y="24"/>
                    <a:pt x="6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6" y="24"/>
                    <a:pt x="36" y="19"/>
                    <a:pt x="36" y="12"/>
                  </a:cubicBezTo>
                  <a:cubicBezTo>
                    <a:pt x="36" y="6"/>
                    <a:pt x="31" y="0"/>
                    <a:pt x="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1" y="6"/>
                    <a:pt x="1" y="1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7" name="Freeform 503"/>
            <p:cNvSpPr>
              <a:spLocks/>
            </p:cNvSpPr>
            <p:nvPr/>
          </p:nvSpPr>
          <p:spPr bwMode="auto">
            <a:xfrm>
              <a:off x="8039101" y="3408363"/>
              <a:ext cx="230188" cy="712788"/>
            </a:xfrm>
            <a:custGeom>
              <a:avLst/>
              <a:gdLst>
                <a:gd name="T0" fmla="*/ 44 w 61"/>
                <a:gd name="T1" fmla="*/ 0 h 189"/>
                <a:gd name="T2" fmla="*/ 54 w 61"/>
                <a:gd name="T3" fmla="*/ 189 h 189"/>
                <a:gd name="T4" fmla="*/ 12 w 61"/>
                <a:gd name="T5" fmla="*/ 189 h 189"/>
                <a:gd name="T6" fmla="*/ 14 w 61"/>
                <a:gd name="T7" fmla="*/ 58 h 189"/>
                <a:gd name="T8" fmla="*/ 0 w 61"/>
                <a:gd name="T9" fmla="*/ 28 h 189"/>
                <a:gd name="T10" fmla="*/ 44 w 61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89">
                  <a:moveTo>
                    <a:pt x="44" y="0"/>
                  </a:moveTo>
                  <a:cubicBezTo>
                    <a:pt x="44" y="0"/>
                    <a:pt x="61" y="98"/>
                    <a:pt x="54" y="189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9" y="6"/>
                    <a:pt x="44" y="0"/>
                  </a:cubicBezTo>
                </a:path>
              </a:pathLst>
            </a:custGeom>
            <a:solidFill>
              <a:srgbClr val="6D5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8" name="Freeform 504"/>
            <p:cNvSpPr>
              <a:spLocks/>
            </p:cNvSpPr>
            <p:nvPr/>
          </p:nvSpPr>
          <p:spPr bwMode="auto">
            <a:xfrm>
              <a:off x="8337551" y="3408363"/>
              <a:ext cx="231775" cy="712788"/>
            </a:xfrm>
            <a:custGeom>
              <a:avLst/>
              <a:gdLst>
                <a:gd name="T0" fmla="*/ 17 w 62"/>
                <a:gd name="T1" fmla="*/ 0 h 189"/>
                <a:gd name="T2" fmla="*/ 7 w 62"/>
                <a:gd name="T3" fmla="*/ 188 h 189"/>
                <a:gd name="T4" fmla="*/ 46 w 62"/>
                <a:gd name="T5" fmla="*/ 189 h 189"/>
                <a:gd name="T6" fmla="*/ 48 w 62"/>
                <a:gd name="T7" fmla="*/ 58 h 189"/>
                <a:gd name="T8" fmla="*/ 62 w 62"/>
                <a:gd name="T9" fmla="*/ 28 h 189"/>
                <a:gd name="T10" fmla="*/ 17 w 62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89">
                  <a:moveTo>
                    <a:pt x="17" y="0"/>
                  </a:moveTo>
                  <a:cubicBezTo>
                    <a:pt x="17" y="0"/>
                    <a:pt x="0" y="97"/>
                    <a:pt x="7" y="188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52" y="6"/>
                    <a:pt x="17" y="0"/>
                  </a:cubicBezTo>
                </a:path>
              </a:pathLst>
            </a:custGeom>
            <a:solidFill>
              <a:srgbClr val="6D5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9" name="Freeform 505"/>
            <p:cNvSpPr>
              <a:spLocks/>
            </p:cNvSpPr>
            <p:nvPr/>
          </p:nvSpPr>
          <p:spPr bwMode="auto">
            <a:xfrm>
              <a:off x="8140701" y="3397250"/>
              <a:ext cx="109538" cy="468313"/>
            </a:xfrm>
            <a:custGeom>
              <a:avLst/>
              <a:gdLst>
                <a:gd name="T0" fmla="*/ 0 w 29"/>
                <a:gd name="T1" fmla="*/ 7 h 124"/>
                <a:gd name="T2" fmla="*/ 11 w 29"/>
                <a:gd name="T3" fmla="*/ 68 h 124"/>
                <a:gd name="T4" fmla="*/ 18 w 29"/>
                <a:gd name="T5" fmla="*/ 68 h 124"/>
                <a:gd name="T6" fmla="*/ 10 w 29"/>
                <a:gd name="T7" fmla="*/ 72 h 124"/>
                <a:gd name="T8" fmla="*/ 29 w 29"/>
                <a:gd name="T9" fmla="*/ 124 h 124"/>
                <a:gd name="T10" fmla="*/ 18 w 29"/>
                <a:gd name="T11" fmla="*/ 0 h 124"/>
                <a:gd name="T12" fmla="*/ 0 w 29"/>
                <a:gd name="T13" fmla="*/ 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4">
                  <a:moveTo>
                    <a:pt x="0" y="7"/>
                  </a:moveTo>
                  <a:cubicBezTo>
                    <a:pt x="0" y="7"/>
                    <a:pt x="12" y="62"/>
                    <a:pt x="11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4"/>
                    <a:pt x="27" y="44"/>
                    <a:pt x="18" y="0"/>
                  </a:cubicBezTo>
                  <a:cubicBezTo>
                    <a:pt x="18" y="0"/>
                    <a:pt x="6" y="2"/>
                    <a:pt x="0" y="7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0" name="Freeform 506"/>
            <p:cNvSpPr>
              <a:spLocks/>
            </p:cNvSpPr>
            <p:nvPr/>
          </p:nvSpPr>
          <p:spPr bwMode="auto">
            <a:xfrm>
              <a:off x="8359776" y="3397250"/>
              <a:ext cx="107950" cy="468313"/>
            </a:xfrm>
            <a:custGeom>
              <a:avLst/>
              <a:gdLst>
                <a:gd name="T0" fmla="*/ 29 w 29"/>
                <a:gd name="T1" fmla="*/ 7 h 124"/>
                <a:gd name="T2" fmla="*/ 17 w 29"/>
                <a:gd name="T3" fmla="*/ 68 h 124"/>
                <a:gd name="T4" fmla="*/ 10 w 29"/>
                <a:gd name="T5" fmla="*/ 68 h 124"/>
                <a:gd name="T6" fmla="*/ 18 w 29"/>
                <a:gd name="T7" fmla="*/ 72 h 124"/>
                <a:gd name="T8" fmla="*/ 0 w 29"/>
                <a:gd name="T9" fmla="*/ 124 h 124"/>
                <a:gd name="T10" fmla="*/ 10 w 29"/>
                <a:gd name="T11" fmla="*/ 0 h 124"/>
                <a:gd name="T12" fmla="*/ 29 w 29"/>
                <a:gd name="T13" fmla="*/ 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4">
                  <a:moveTo>
                    <a:pt x="29" y="7"/>
                  </a:moveTo>
                  <a:cubicBezTo>
                    <a:pt x="29" y="7"/>
                    <a:pt x="16" y="62"/>
                    <a:pt x="17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1" y="44"/>
                    <a:pt x="10" y="0"/>
                  </a:cubicBezTo>
                  <a:cubicBezTo>
                    <a:pt x="10" y="0"/>
                    <a:pt x="23" y="2"/>
                    <a:pt x="29" y="7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1" name="Rectangle 507"/>
            <p:cNvSpPr>
              <a:spLocks noChangeArrowheads="1"/>
            </p:cNvSpPr>
            <p:nvPr/>
          </p:nvSpPr>
          <p:spPr bwMode="auto">
            <a:xfrm>
              <a:off x="8247063" y="3981450"/>
              <a:ext cx="112713" cy="412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2" name="Rectangle 508"/>
            <p:cNvSpPr>
              <a:spLocks noChangeArrowheads="1"/>
            </p:cNvSpPr>
            <p:nvPr/>
          </p:nvSpPr>
          <p:spPr bwMode="auto">
            <a:xfrm>
              <a:off x="8272463" y="3978275"/>
              <a:ext cx="65088" cy="49213"/>
            </a:xfrm>
            <a:prstGeom prst="rect">
              <a:avLst/>
            </a:prstGeom>
            <a:noFill/>
            <a:ln w="4763" cap="flat">
              <a:solidFill>
                <a:srgbClr val="E9D0A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3" name="Freeform 509"/>
            <p:cNvSpPr>
              <a:spLocks/>
            </p:cNvSpPr>
            <p:nvPr/>
          </p:nvSpPr>
          <p:spPr bwMode="auto">
            <a:xfrm>
              <a:off x="8096251" y="3887788"/>
              <a:ext cx="131763" cy="177800"/>
            </a:xfrm>
            <a:custGeom>
              <a:avLst/>
              <a:gdLst>
                <a:gd name="T0" fmla="*/ 3 w 35"/>
                <a:gd name="T1" fmla="*/ 0 h 47"/>
                <a:gd name="T2" fmla="*/ 31 w 35"/>
                <a:gd name="T3" fmla="*/ 1 h 47"/>
                <a:gd name="T4" fmla="*/ 17 w 35"/>
                <a:gd name="T5" fmla="*/ 45 h 47"/>
                <a:gd name="T6" fmla="*/ 3 w 35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7">
                  <a:moveTo>
                    <a:pt x="3" y="0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5" y="43"/>
                    <a:pt x="17" y="45"/>
                  </a:cubicBezTo>
                  <a:cubicBezTo>
                    <a:pt x="0" y="47"/>
                    <a:pt x="3" y="0"/>
                    <a:pt x="3" y="0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4" name="Freeform 510"/>
            <p:cNvSpPr>
              <a:spLocks/>
            </p:cNvSpPr>
            <p:nvPr/>
          </p:nvSpPr>
          <p:spPr bwMode="auto">
            <a:xfrm>
              <a:off x="8382001" y="3887788"/>
              <a:ext cx="131763" cy="177800"/>
            </a:xfrm>
            <a:custGeom>
              <a:avLst/>
              <a:gdLst>
                <a:gd name="T0" fmla="*/ 32 w 35"/>
                <a:gd name="T1" fmla="*/ 0 h 47"/>
                <a:gd name="T2" fmla="*/ 4 w 35"/>
                <a:gd name="T3" fmla="*/ 1 h 47"/>
                <a:gd name="T4" fmla="*/ 18 w 35"/>
                <a:gd name="T5" fmla="*/ 45 h 47"/>
                <a:gd name="T6" fmla="*/ 32 w 35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7">
                  <a:moveTo>
                    <a:pt x="32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3"/>
                    <a:pt x="18" y="45"/>
                  </a:cubicBezTo>
                  <a:cubicBezTo>
                    <a:pt x="35" y="47"/>
                    <a:pt x="32" y="0"/>
                    <a:pt x="32" y="0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5" name="Freeform 511"/>
            <p:cNvSpPr>
              <a:spLocks/>
            </p:cNvSpPr>
            <p:nvPr/>
          </p:nvSpPr>
          <p:spPr bwMode="auto">
            <a:xfrm>
              <a:off x="8099426" y="4022725"/>
              <a:ext cx="153988" cy="114300"/>
            </a:xfrm>
            <a:custGeom>
              <a:avLst/>
              <a:gdLst>
                <a:gd name="T0" fmla="*/ 93 w 97"/>
                <a:gd name="T1" fmla="*/ 0 h 72"/>
                <a:gd name="T2" fmla="*/ 93 w 97"/>
                <a:gd name="T3" fmla="*/ 65 h 72"/>
                <a:gd name="T4" fmla="*/ 0 w 97"/>
                <a:gd name="T5" fmla="*/ 62 h 72"/>
                <a:gd name="T6" fmla="*/ 97 w 97"/>
                <a:gd name="T7" fmla="*/ 72 h 72"/>
                <a:gd name="T8" fmla="*/ 93 w 9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2">
                  <a:moveTo>
                    <a:pt x="93" y="0"/>
                  </a:moveTo>
                  <a:lnTo>
                    <a:pt x="93" y="65"/>
                  </a:lnTo>
                  <a:lnTo>
                    <a:pt x="0" y="62"/>
                  </a:lnTo>
                  <a:lnTo>
                    <a:pt x="97" y="7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B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6" name="Freeform 512"/>
            <p:cNvSpPr>
              <a:spLocks/>
            </p:cNvSpPr>
            <p:nvPr/>
          </p:nvSpPr>
          <p:spPr bwMode="auto">
            <a:xfrm>
              <a:off x="8351838" y="4022725"/>
              <a:ext cx="153988" cy="114300"/>
            </a:xfrm>
            <a:custGeom>
              <a:avLst/>
              <a:gdLst>
                <a:gd name="T0" fmla="*/ 2 w 97"/>
                <a:gd name="T1" fmla="*/ 0 h 72"/>
                <a:gd name="T2" fmla="*/ 5 w 97"/>
                <a:gd name="T3" fmla="*/ 65 h 72"/>
                <a:gd name="T4" fmla="*/ 97 w 97"/>
                <a:gd name="T5" fmla="*/ 62 h 72"/>
                <a:gd name="T6" fmla="*/ 0 w 97"/>
                <a:gd name="T7" fmla="*/ 72 h 72"/>
                <a:gd name="T8" fmla="*/ 2 w 9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2">
                  <a:moveTo>
                    <a:pt x="2" y="0"/>
                  </a:moveTo>
                  <a:lnTo>
                    <a:pt x="5" y="65"/>
                  </a:lnTo>
                  <a:lnTo>
                    <a:pt x="97" y="62"/>
                  </a:lnTo>
                  <a:lnTo>
                    <a:pt x="0" y="7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7" name="Freeform 513"/>
            <p:cNvSpPr>
              <a:spLocks/>
            </p:cNvSpPr>
            <p:nvPr/>
          </p:nvSpPr>
          <p:spPr bwMode="auto">
            <a:xfrm>
              <a:off x="8212138" y="3381375"/>
              <a:ext cx="82550" cy="128588"/>
            </a:xfrm>
            <a:custGeom>
              <a:avLst/>
              <a:gdLst>
                <a:gd name="T0" fmla="*/ 22 w 22"/>
                <a:gd name="T1" fmla="*/ 15 h 34"/>
                <a:gd name="T2" fmla="*/ 17 w 22"/>
                <a:gd name="T3" fmla="*/ 34 h 34"/>
                <a:gd name="T4" fmla="*/ 1 w 22"/>
                <a:gd name="T5" fmla="*/ 13 h 34"/>
                <a:gd name="T6" fmla="*/ 0 w 22"/>
                <a:gd name="T7" fmla="*/ 8 h 34"/>
                <a:gd name="T8" fmla="*/ 3 w 22"/>
                <a:gd name="T9" fmla="*/ 0 h 34"/>
                <a:gd name="T10" fmla="*/ 22 w 22"/>
                <a:gd name="T1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4">
                  <a:moveTo>
                    <a:pt x="22" y="15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2" y="17"/>
                    <a:pt x="1" y="13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2" y="1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8" name="Freeform 514"/>
            <p:cNvSpPr>
              <a:spLocks/>
            </p:cNvSpPr>
            <p:nvPr/>
          </p:nvSpPr>
          <p:spPr bwMode="auto">
            <a:xfrm>
              <a:off x="8313738" y="3381375"/>
              <a:ext cx="79375" cy="128588"/>
            </a:xfrm>
            <a:custGeom>
              <a:avLst/>
              <a:gdLst>
                <a:gd name="T0" fmla="*/ 0 w 21"/>
                <a:gd name="T1" fmla="*/ 15 h 34"/>
                <a:gd name="T2" fmla="*/ 4 w 21"/>
                <a:gd name="T3" fmla="*/ 34 h 34"/>
                <a:gd name="T4" fmla="*/ 20 w 21"/>
                <a:gd name="T5" fmla="*/ 13 h 34"/>
                <a:gd name="T6" fmla="*/ 21 w 21"/>
                <a:gd name="T7" fmla="*/ 8 h 34"/>
                <a:gd name="T8" fmla="*/ 19 w 21"/>
                <a:gd name="T9" fmla="*/ 0 h 34"/>
                <a:gd name="T10" fmla="*/ 0 w 21"/>
                <a:gd name="T1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0" y="15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20" y="17"/>
                    <a:pt x="20" y="13"/>
                  </a:cubicBezTo>
                  <a:cubicBezTo>
                    <a:pt x="21" y="10"/>
                    <a:pt x="21" y="8"/>
                    <a:pt x="21" y="8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9" name="Freeform 515"/>
            <p:cNvSpPr>
              <a:spLocks/>
            </p:cNvSpPr>
            <p:nvPr/>
          </p:nvSpPr>
          <p:spPr bwMode="auto">
            <a:xfrm>
              <a:off x="8288338" y="3438525"/>
              <a:ext cx="6350" cy="38100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10 h 10"/>
                <a:gd name="T4" fmla="*/ 0 w 2"/>
                <a:gd name="T5" fmla="*/ 10 h 10"/>
                <a:gd name="T6" fmla="*/ 2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4"/>
                    <a:pt x="2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0" name="Freeform 516"/>
            <p:cNvSpPr>
              <a:spLocks/>
            </p:cNvSpPr>
            <p:nvPr/>
          </p:nvSpPr>
          <p:spPr bwMode="auto">
            <a:xfrm>
              <a:off x="8313738" y="3438525"/>
              <a:ext cx="7938" cy="38100"/>
            </a:xfrm>
            <a:custGeom>
              <a:avLst/>
              <a:gdLst>
                <a:gd name="T0" fmla="*/ 0 w 2"/>
                <a:gd name="T1" fmla="*/ 0 h 10"/>
                <a:gd name="T2" fmla="*/ 0 w 2"/>
                <a:gd name="T3" fmla="*/ 10 h 10"/>
                <a:gd name="T4" fmla="*/ 2 w 2"/>
                <a:gd name="T5" fmla="*/ 10 h 10"/>
                <a:gd name="T6" fmla="*/ 0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4"/>
                    <a:pt x="0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1" name="Freeform 517"/>
            <p:cNvSpPr>
              <a:spLocks/>
            </p:cNvSpPr>
            <p:nvPr/>
          </p:nvSpPr>
          <p:spPr bwMode="auto">
            <a:xfrm>
              <a:off x="8283576" y="3449638"/>
              <a:ext cx="41275" cy="60325"/>
            </a:xfrm>
            <a:custGeom>
              <a:avLst/>
              <a:gdLst>
                <a:gd name="T0" fmla="*/ 5 w 26"/>
                <a:gd name="T1" fmla="*/ 0 h 38"/>
                <a:gd name="T2" fmla="*/ 19 w 26"/>
                <a:gd name="T3" fmla="*/ 0 h 38"/>
                <a:gd name="T4" fmla="*/ 26 w 26"/>
                <a:gd name="T5" fmla="*/ 24 h 38"/>
                <a:gd name="T6" fmla="*/ 19 w 26"/>
                <a:gd name="T7" fmla="*/ 38 h 38"/>
                <a:gd name="T8" fmla="*/ 5 w 26"/>
                <a:gd name="T9" fmla="*/ 38 h 38"/>
                <a:gd name="T10" fmla="*/ 0 w 26"/>
                <a:gd name="T11" fmla="*/ 22 h 38"/>
                <a:gd name="T12" fmla="*/ 5 w 2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8">
                  <a:moveTo>
                    <a:pt x="5" y="0"/>
                  </a:moveTo>
                  <a:lnTo>
                    <a:pt x="19" y="0"/>
                  </a:lnTo>
                  <a:lnTo>
                    <a:pt x="26" y="24"/>
                  </a:lnTo>
                  <a:lnTo>
                    <a:pt x="19" y="38"/>
                  </a:lnTo>
                  <a:lnTo>
                    <a:pt x="5" y="38"/>
                  </a:lnTo>
                  <a:lnTo>
                    <a:pt x="0" y="2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D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2" name="Freeform 518"/>
            <p:cNvSpPr>
              <a:spLocks/>
            </p:cNvSpPr>
            <p:nvPr/>
          </p:nvSpPr>
          <p:spPr bwMode="auto">
            <a:xfrm>
              <a:off x="8253413" y="3509963"/>
              <a:ext cx="98425" cy="361950"/>
            </a:xfrm>
            <a:custGeom>
              <a:avLst/>
              <a:gdLst>
                <a:gd name="T0" fmla="*/ 31 w 62"/>
                <a:gd name="T1" fmla="*/ 228 h 228"/>
                <a:gd name="T2" fmla="*/ 0 w 62"/>
                <a:gd name="T3" fmla="*/ 188 h 228"/>
                <a:gd name="T4" fmla="*/ 24 w 62"/>
                <a:gd name="T5" fmla="*/ 0 h 228"/>
                <a:gd name="T6" fmla="*/ 38 w 62"/>
                <a:gd name="T7" fmla="*/ 0 h 228"/>
                <a:gd name="T8" fmla="*/ 62 w 62"/>
                <a:gd name="T9" fmla="*/ 190 h 228"/>
                <a:gd name="T10" fmla="*/ 31 w 62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228">
                  <a:moveTo>
                    <a:pt x="31" y="228"/>
                  </a:moveTo>
                  <a:lnTo>
                    <a:pt x="0" y="188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62" y="190"/>
                  </a:lnTo>
                  <a:lnTo>
                    <a:pt x="31" y="228"/>
                  </a:lnTo>
                  <a:close/>
                </a:path>
              </a:pathLst>
            </a:custGeom>
            <a:solidFill>
              <a:srgbClr val="3D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3" name="Line 519"/>
            <p:cNvSpPr>
              <a:spLocks noChangeShapeType="1"/>
            </p:cNvSpPr>
            <p:nvPr/>
          </p:nvSpPr>
          <p:spPr bwMode="auto">
            <a:xfrm flipH="1">
              <a:off x="8016876" y="4268788"/>
              <a:ext cx="30163" cy="48260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4" name="Line 520"/>
            <p:cNvSpPr>
              <a:spLocks noChangeShapeType="1"/>
            </p:cNvSpPr>
            <p:nvPr/>
          </p:nvSpPr>
          <p:spPr bwMode="auto">
            <a:xfrm>
              <a:off x="8551863" y="4268788"/>
              <a:ext cx="28575" cy="482600"/>
            </a:xfrm>
            <a:prstGeom prst="line">
              <a:avLst/>
            </a:prstGeom>
            <a:noFill/>
            <a:ln w="7938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5" name="Freeform 521"/>
            <p:cNvSpPr>
              <a:spLocks/>
            </p:cNvSpPr>
            <p:nvPr/>
          </p:nvSpPr>
          <p:spPr bwMode="auto">
            <a:xfrm>
              <a:off x="8332788" y="4140200"/>
              <a:ext cx="147638" cy="265113"/>
            </a:xfrm>
            <a:custGeom>
              <a:avLst/>
              <a:gdLst>
                <a:gd name="T0" fmla="*/ 2 w 39"/>
                <a:gd name="T1" fmla="*/ 12 h 70"/>
                <a:gd name="T2" fmla="*/ 21 w 39"/>
                <a:gd name="T3" fmla="*/ 2 h 70"/>
                <a:gd name="T4" fmla="*/ 38 w 39"/>
                <a:gd name="T5" fmla="*/ 70 h 70"/>
                <a:gd name="T6" fmla="*/ 24 w 39"/>
                <a:gd name="T7" fmla="*/ 30 h 70"/>
                <a:gd name="T8" fmla="*/ 12 w 39"/>
                <a:gd name="T9" fmla="*/ 18 h 70"/>
                <a:gd name="T10" fmla="*/ 9 w 39"/>
                <a:gd name="T11" fmla="*/ 15 h 70"/>
                <a:gd name="T12" fmla="*/ 2 w 39"/>
                <a:gd name="T13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2" y="12"/>
                  </a:moveTo>
                  <a:cubicBezTo>
                    <a:pt x="0" y="13"/>
                    <a:pt x="11" y="0"/>
                    <a:pt x="21" y="2"/>
                  </a:cubicBezTo>
                  <a:cubicBezTo>
                    <a:pt x="31" y="3"/>
                    <a:pt x="39" y="10"/>
                    <a:pt x="38" y="70"/>
                  </a:cubicBezTo>
                  <a:cubicBezTo>
                    <a:pt x="38" y="70"/>
                    <a:pt x="32" y="34"/>
                    <a:pt x="24" y="30"/>
                  </a:cubicBezTo>
                  <a:cubicBezTo>
                    <a:pt x="15" y="26"/>
                    <a:pt x="15" y="13"/>
                    <a:pt x="12" y="18"/>
                  </a:cubicBezTo>
                  <a:cubicBezTo>
                    <a:pt x="8" y="23"/>
                    <a:pt x="9" y="15"/>
                    <a:pt x="9" y="15"/>
                  </a:cubicBezTo>
                  <a:cubicBezTo>
                    <a:pt x="9" y="15"/>
                    <a:pt x="7" y="9"/>
                    <a:pt x="2" y="12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6" name="Freeform 522"/>
            <p:cNvSpPr>
              <a:spLocks/>
            </p:cNvSpPr>
            <p:nvPr/>
          </p:nvSpPr>
          <p:spPr bwMode="auto">
            <a:xfrm>
              <a:off x="8104188" y="4140200"/>
              <a:ext cx="142875" cy="265113"/>
            </a:xfrm>
            <a:custGeom>
              <a:avLst/>
              <a:gdLst>
                <a:gd name="T0" fmla="*/ 37 w 38"/>
                <a:gd name="T1" fmla="*/ 12 h 70"/>
                <a:gd name="T2" fmla="*/ 17 w 38"/>
                <a:gd name="T3" fmla="*/ 2 h 70"/>
                <a:gd name="T4" fmla="*/ 0 w 38"/>
                <a:gd name="T5" fmla="*/ 70 h 70"/>
                <a:gd name="T6" fmla="*/ 15 w 38"/>
                <a:gd name="T7" fmla="*/ 30 h 70"/>
                <a:gd name="T8" fmla="*/ 27 w 38"/>
                <a:gd name="T9" fmla="*/ 18 h 70"/>
                <a:gd name="T10" fmla="*/ 30 w 38"/>
                <a:gd name="T11" fmla="*/ 15 h 70"/>
                <a:gd name="T12" fmla="*/ 37 w 38"/>
                <a:gd name="T13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0">
                  <a:moveTo>
                    <a:pt x="37" y="12"/>
                  </a:moveTo>
                  <a:cubicBezTo>
                    <a:pt x="38" y="13"/>
                    <a:pt x="27" y="0"/>
                    <a:pt x="17" y="2"/>
                  </a:cubicBezTo>
                  <a:cubicBezTo>
                    <a:pt x="7" y="3"/>
                    <a:pt x="0" y="10"/>
                    <a:pt x="0" y="70"/>
                  </a:cubicBezTo>
                  <a:cubicBezTo>
                    <a:pt x="0" y="70"/>
                    <a:pt x="6" y="34"/>
                    <a:pt x="15" y="30"/>
                  </a:cubicBezTo>
                  <a:cubicBezTo>
                    <a:pt x="23" y="26"/>
                    <a:pt x="23" y="13"/>
                    <a:pt x="27" y="18"/>
                  </a:cubicBezTo>
                  <a:cubicBezTo>
                    <a:pt x="31" y="23"/>
                    <a:pt x="30" y="15"/>
                    <a:pt x="30" y="15"/>
                  </a:cubicBezTo>
                  <a:cubicBezTo>
                    <a:pt x="30" y="15"/>
                    <a:pt x="32" y="9"/>
                    <a:pt x="37" y="12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7" name="Freeform 523"/>
            <p:cNvSpPr>
              <a:spLocks/>
            </p:cNvSpPr>
            <p:nvPr/>
          </p:nvSpPr>
          <p:spPr bwMode="auto">
            <a:xfrm>
              <a:off x="7854951" y="3460750"/>
              <a:ext cx="271463" cy="454025"/>
            </a:xfrm>
            <a:custGeom>
              <a:avLst/>
              <a:gdLst>
                <a:gd name="T0" fmla="*/ 48 w 72"/>
                <a:gd name="T1" fmla="*/ 14 h 120"/>
                <a:gd name="T2" fmla="*/ 21 w 72"/>
                <a:gd name="T3" fmla="*/ 109 h 120"/>
                <a:gd name="T4" fmla="*/ 70 w 72"/>
                <a:gd name="T5" fmla="*/ 104 h 120"/>
                <a:gd name="T6" fmla="*/ 72 w 72"/>
                <a:gd name="T7" fmla="*/ 83 h 120"/>
                <a:gd name="T8" fmla="*/ 50 w 72"/>
                <a:gd name="T9" fmla="*/ 80 h 120"/>
                <a:gd name="T10" fmla="*/ 62 w 72"/>
                <a:gd name="T11" fmla="*/ 58 h 120"/>
                <a:gd name="T12" fmla="*/ 48 w 72"/>
                <a:gd name="T13" fmla="*/ 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0">
                  <a:moveTo>
                    <a:pt x="48" y="14"/>
                  </a:moveTo>
                  <a:cubicBezTo>
                    <a:pt x="48" y="14"/>
                    <a:pt x="0" y="99"/>
                    <a:pt x="21" y="109"/>
                  </a:cubicBezTo>
                  <a:cubicBezTo>
                    <a:pt x="43" y="120"/>
                    <a:pt x="70" y="104"/>
                    <a:pt x="70" y="104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5" y="0"/>
                    <a:pt x="48" y="14"/>
                  </a:cubicBezTo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8" name="Freeform 524"/>
            <p:cNvSpPr>
              <a:spLocks/>
            </p:cNvSpPr>
            <p:nvPr/>
          </p:nvSpPr>
          <p:spPr bwMode="auto">
            <a:xfrm>
              <a:off x="8502651" y="3514725"/>
              <a:ext cx="184150" cy="395288"/>
            </a:xfrm>
            <a:custGeom>
              <a:avLst/>
              <a:gdLst>
                <a:gd name="T0" fmla="*/ 17 w 49"/>
                <a:gd name="T1" fmla="*/ 0 h 105"/>
                <a:gd name="T2" fmla="*/ 32 w 49"/>
                <a:gd name="T3" fmla="*/ 92 h 105"/>
                <a:gd name="T4" fmla="*/ 9 w 49"/>
                <a:gd name="T5" fmla="*/ 89 h 105"/>
                <a:gd name="T6" fmla="*/ 0 w 49"/>
                <a:gd name="T7" fmla="*/ 29 h 105"/>
                <a:gd name="T8" fmla="*/ 17 w 49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5">
                  <a:moveTo>
                    <a:pt x="17" y="0"/>
                  </a:moveTo>
                  <a:cubicBezTo>
                    <a:pt x="17" y="0"/>
                    <a:pt x="49" y="74"/>
                    <a:pt x="32" y="92"/>
                  </a:cubicBezTo>
                  <a:cubicBezTo>
                    <a:pt x="20" y="105"/>
                    <a:pt x="9" y="89"/>
                    <a:pt x="9" y="8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756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9" name="Freeform 525"/>
            <p:cNvSpPr>
              <a:spLocks/>
            </p:cNvSpPr>
            <p:nvPr/>
          </p:nvSpPr>
          <p:spPr bwMode="auto">
            <a:xfrm>
              <a:off x="8186738" y="3654425"/>
              <a:ext cx="349250" cy="230188"/>
            </a:xfrm>
            <a:custGeom>
              <a:avLst/>
              <a:gdLst>
                <a:gd name="T0" fmla="*/ 93 w 93"/>
                <a:gd name="T1" fmla="*/ 54 h 61"/>
                <a:gd name="T2" fmla="*/ 87 w 93"/>
                <a:gd name="T3" fmla="*/ 61 h 61"/>
                <a:gd name="T4" fmla="*/ 7 w 93"/>
                <a:gd name="T5" fmla="*/ 61 h 61"/>
                <a:gd name="T6" fmla="*/ 0 w 93"/>
                <a:gd name="T7" fmla="*/ 54 h 61"/>
                <a:gd name="T8" fmla="*/ 0 w 93"/>
                <a:gd name="T9" fmla="*/ 7 h 61"/>
                <a:gd name="T10" fmla="*/ 7 w 93"/>
                <a:gd name="T11" fmla="*/ 0 h 61"/>
                <a:gd name="T12" fmla="*/ 87 w 93"/>
                <a:gd name="T13" fmla="*/ 0 h 61"/>
                <a:gd name="T14" fmla="*/ 93 w 93"/>
                <a:gd name="T15" fmla="*/ 7 h 61"/>
                <a:gd name="T16" fmla="*/ 93 w 93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61">
                  <a:moveTo>
                    <a:pt x="93" y="54"/>
                  </a:moveTo>
                  <a:cubicBezTo>
                    <a:pt x="93" y="58"/>
                    <a:pt x="90" y="61"/>
                    <a:pt x="8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3" y="61"/>
                    <a:pt x="0" y="58"/>
                    <a:pt x="0" y="5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0" y="0"/>
                    <a:pt x="93" y="3"/>
                    <a:pt x="93" y="7"/>
                  </a:cubicBezTo>
                  <a:lnTo>
                    <a:pt x="93" y="54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0" name="Freeform 526"/>
            <p:cNvSpPr>
              <a:spLocks/>
            </p:cNvSpPr>
            <p:nvPr/>
          </p:nvSpPr>
          <p:spPr bwMode="auto">
            <a:xfrm>
              <a:off x="8118476" y="3762375"/>
              <a:ext cx="142875" cy="90488"/>
            </a:xfrm>
            <a:custGeom>
              <a:avLst/>
              <a:gdLst>
                <a:gd name="T0" fmla="*/ 1 w 38"/>
                <a:gd name="T1" fmla="*/ 7 h 24"/>
                <a:gd name="T2" fmla="*/ 22 w 38"/>
                <a:gd name="T3" fmla="*/ 2 h 24"/>
                <a:gd name="T4" fmla="*/ 23 w 38"/>
                <a:gd name="T5" fmla="*/ 2 h 24"/>
                <a:gd name="T6" fmla="*/ 37 w 38"/>
                <a:gd name="T7" fmla="*/ 5 h 24"/>
                <a:gd name="T8" fmla="*/ 24 w 38"/>
                <a:gd name="T9" fmla="*/ 8 h 24"/>
                <a:gd name="T10" fmla="*/ 37 w 38"/>
                <a:gd name="T11" fmla="*/ 10 h 24"/>
                <a:gd name="T12" fmla="*/ 22 w 38"/>
                <a:gd name="T13" fmla="*/ 14 h 24"/>
                <a:gd name="T14" fmla="*/ 37 w 38"/>
                <a:gd name="T15" fmla="*/ 15 h 24"/>
                <a:gd name="T16" fmla="*/ 23 w 38"/>
                <a:gd name="T17" fmla="*/ 18 h 24"/>
                <a:gd name="T18" fmla="*/ 28 w 38"/>
                <a:gd name="T19" fmla="*/ 21 h 24"/>
                <a:gd name="T20" fmla="*/ 14 w 38"/>
                <a:gd name="T21" fmla="*/ 23 h 24"/>
                <a:gd name="T22" fmla="*/ 0 w 38"/>
                <a:gd name="T23" fmla="*/ 22 h 24"/>
                <a:gd name="T24" fmla="*/ 1 w 38"/>
                <a:gd name="T25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24">
                  <a:moveTo>
                    <a:pt x="1" y="7"/>
                  </a:moveTo>
                  <a:cubicBezTo>
                    <a:pt x="1" y="7"/>
                    <a:pt x="13" y="0"/>
                    <a:pt x="22" y="2"/>
                  </a:cubicBezTo>
                  <a:cubicBezTo>
                    <a:pt x="30" y="3"/>
                    <a:pt x="23" y="2"/>
                    <a:pt x="23" y="2"/>
                  </a:cubicBezTo>
                  <a:cubicBezTo>
                    <a:pt x="23" y="2"/>
                    <a:pt x="38" y="1"/>
                    <a:pt x="37" y="5"/>
                  </a:cubicBezTo>
                  <a:cubicBezTo>
                    <a:pt x="37" y="9"/>
                    <a:pt x="24" y="8"/>
                    <a:pt x="24" y="8"/>
                  </a:cubicBezTo>
                  <a:cubicBezTo>
                    <a:pt x="24" y="8"/>
                    <a:pt x="37" y="6"/>
                    <a:pt x="37" y="10"/>
                  </a:cubicBezTo>
                  <a:cubicBezTo>
                    <a:pt x="37" y="13"/>
                    <a:pt x="22" y="14"/>
                    <a:pt x="22" y="14"/>
                  </a:cubicBezTo>
                  <a:cubicBezTo>
                    <a:pt x="22" y="14"/>
                    <a:pt x="37" y="11"/>
                    <a:pt x="37" y="15"/>
                  </a:cubicBezTo>
                  <a:cubicBezTo>
                    <a:pt x="37" y="19"/>
                    <a:pt x="23" y="18"/>
                    <a:pt x="23" y="18"/>
                  </a:cubicBezTo>
                  <a:cubicBezTo>
                    <a:pt x="23" y="18"/>
                    <a:pt x="29" y="19"/>
                    <a:pt x="28" y="21"/>
                  </a:cubicBezTo>
                  <a:cubicBezTo>
                    <a:pt x="28" y="23"/>
                    <a:pt x="18" y="23"/>
                    <a:pt x="14" y="23"/>
                  </a:cubicBezTo>
                  <a:cubicBezTo>
                    <a:pt x="10" y="24"/>
                    <a:pt x="0" y="22"/>
                    <a:pt x="0" y="22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1" name="Freeform 527"/>
            <p:cNvSpPr>
              <a:spLocks/>
            </p:cNvSpPr>
            <p:nvPr/>
          </p:nvSpPr>
          <p:spPr bwMode="auto">
            <a:xfrm>
              <a:off x="8453438" y="3762375"/>
              <a:ext cx="112713" cy="90488"/>
            </a:xfrm>
            <a:custGeom>
              <a:avLst/>
              <a:gdLst>
                <a:gd name="T0" fmla="*/ 29 w 30"/>
                <a:gd name="T1" fmla="*/ 10 h 24"/>
                <a:gd name="T2" fmla="*/ 16 w 30"/>
                <a:gd name="T3" fmla="*/ 2 h 24"/>
                <a:gd name="T4" fmla="*/ 15 w 30"/>
                <a:gd name="T5" fmla="*/ 2 h 24"/>
                <a:gd name="T6" fmla="*/ 0 w 30"/>
                <a:gd name="T7" fmla="*/ 5 h 24"/>
                <a:gd name="T8" fmla="*/ 14 w 30"/>
                <a:gd name="T9" fmla="*/ 8 h 24"/>
                <a:gd name="T10" fmla="*/ 0 w 30"/>
                <a:gd name="T11" fmla="*/ 10 h 24"/>
                <a:gd name="T12" fmla="*/ 15 w 30"/>
                <a:gd name="T13" fmla="*/ 14 h 24"/>
                <a:gd name="T14" fmla="*/ 0 w 30"/>
                <a:gd name="T15" fmla="*/ 15 h 24"/>
                <a:gd name="T16" fmla="*/ 14 w 30"/>
                <a:gd name="T17" fmla="*/ 18 h 24"/>
                <a:gd name="T18" fmla="*/ 9 w 30"/>
                <a:gd name="T19" fmla="*/ 21 h 24"/>
                <a:gd name="T20" fmla="*/ 23 w 30"/>
                <a:gd name="T21" fmla="*/ 23 h 24"/>
                <a:gd name="T22" fmla="*/ 29 w 30"/>
                <a:gd name="T23" fmla="*/ 21 h 24"/>
                <a:gd name="T24" fmla="*/ 29 w 30"/>
                <a:gd name="T25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4">
                  <a:moveTo>
                    <a:pt x="29" y="10"/>
                  </a:moveTo>
                  <a:cubicBezTo>
                    <a:pt x="28" y="6"/>
                    <a:pt x="24" y="0"/>
                    <a:pt x="16" y="2"/>
                  </a:cubicBezTo>
                  <a:cubicBezTo>
                    <a:pt x="7" y="3"/>
                    <a:pt x="15" y="2"/>
                    <a:pt x="15" y="2"/>
                  </a:cubicBezTo>
                  <a:cubicBezTo>
                    <a:pt x="15" y="2"/>
                    <a:pt x="0" y="1"/>
                    <a:pt x="0" y="5"/>
                  </a:cubicBezTo>
                  <a:cubicBezTo>
                    <a:pt x="1" y="9"/>
                    <a:pt x="14" y="8"/>
                    <a:pt x="14" y="8"/>
                  </a:cubicBezTo>
                  <a:cubicBezTo>
                    <a:pt x="14" y="8"/>
                    <a:pt x="0" y="6"/>
                    <a:pt x="0" y="10"/>
                  </a:cubicBezTo>
                  <a:cubicBezTo>
                    <a:pt x="0" y="13"/>
                    <a:pt x="15" y="14"/>
                    <a:pt x="15" y="14"/>
                  </a:cubicBezTo>
                  <a:cubicBezTo>
                    <a:pt x="15" y="14"/>
                    <a:pt x="1" y="11"/>
                    <a:pt x="0" y="15"/>
                  </a:cubicBezTo>
                  <a:cubicBezTo>
                    <a:pt x="0" y="19"/>
                    <a:pt x="14" y="18"/>
                    <a:pt x="14" y="18"/>
                  </a:cubicBezTo>
                  <a:cubicBezTo>
                    <a:pt x="14" y="18"/>
                    <a:pt x="9" y="19"/>
                    <a:pt x="9" y="21"/>
                  </a:cubicBezTo>
                  <a:cubicBezTo>
                    <a:pt x="10" y="23"/>
                    <a:pt x="20" y="23"/>
                    <a:pt x="23" y="23"/>
                  </a:cubicBezTo>
                  <a:cubicBezTo>
                    <a:pt x="27" y="24"/>
                    <a:pt x="29" y="21"/>
                    <a:pt x="29" y="21"/>
                  </a:cubicBezTo>
                  <a:cubicBezTo>
                    <a:pt x="29" y="21"/>
                    <a:pt x="30" y="15"/>
                    <a:pt x="29" y="1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2" name="Freeform 528"/>
            <p:cNvSpPr>
              <a:spLocks/>
            </p:cNvSpPr>
            <p:nvPr/>
          </p:nvSpPr>
          <p:spPr bwMode="auto">
            <a:xfrm>
              <a:off x="8096251" y="2951163"/>
              <a:ext cx="425450" cy="419100"/>
            </a:xfrm>
            <a:custGeom>
              <a:avLst/>
              <a:gdLst>
                <a:gd name="T0" fmla="*/ 0 w 113"/>
                <a:gd name="T1" fmla="*/ 0 h 111"/>
                <a:gd name="T2" fmla="*/ 0 w 113"/>
                <a:gd name="T3" fmla="*/ 64 h 111"/>
                <a:gd name="T4" fmla="*/ 47 w 113"/>
                <a:gd name="T5" fmla="*/ 110 h 111"/>
                <a:gd name="T6" fmla="*/ 66 w 113"/>
                <a:gd name="T7" fmla="*/ 110 h 111"/>
                <a:gd name="T8" fmla="*/ 112 w 113"/>
                <a:gd name="T9" fmla="*/ 63 h 111"/>
                <a:gd name="T10" fmla="*/ 112 w 113"/>
                <a:gd name="T11" fmla="*/ 0 h 111"/>
                <a:gd name="T12" fmla="*/ 0 w 113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11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90"/>
                    <a:pt x="21" y="111"/>
                    <a:pt x="47" y="110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92" y="110"/>
                    <a:pt x="113" y="89"/>
                    <a:pt x="112" y="63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3" name="Freeform 529"/>
            <p:cNvSpPr>
              <a:spLocks/>
            </p:cNvSpPr>
            <p:nvPr/>
          </p:nvSpPr>
          <p:spPr bwMode="auto">
            <a:xfrm>
              <a:off x="8058151" y="3128963"/>
              <a:ext cx="65088" cy="112713"/>
            </a:xfrm>
            <a:custGeom>
              <a:avLst/>
              <a:gdLst>
                <a:gd name="T0" fmla="*/ 12 w 17"/>
                <a:gd name="T1" fmla="*/ 6 h 30"/>
                <a:gd name="T2" fmla="*/ 1 w 17"/>
                <a:gd name="T3" fmla="*/ 13 h 30"/>
                <a:gd name="T4" fmla="*/ 13 w 17"/>
                <a:gd name="T5" fmla="*/ 22 h 30"/>
                <a:gd name="T6" fmla="*/ 12 w 17"/>
                <a:gd name="T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2" y="6"/>
                  </a:moveTo>
                  <a:cubicBezTo>
                    <a:pt x="12" y="6"/>
                    <a:pt x="0" y="0"/>
                    <a:pt x="1" y="13"/>
                  </a:cubicBezTo>
                  <a:cubicBezTo>
                    <a:pt x="2" y="26"/>
                    <a:pt x="10" y="30"/>
                    <a:pt x="13" y="22"/>
                  </a:cubicBezTo>
                  <a:cubicBezTo>
                    <a:pt x="17" y="14"/>
                    <a:pt x="12" y="6"/>
                    <a:pt x="12" y="6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4" name="Freeform 530"/>
            <p:cNvSpPr>
              <a:spLocks/>
            </p:cNvSpPr>
            <p:nvPr/>
          </p:nvSpPr>
          <p:spPr bwMode="auto">
            <a:xfrm>
              <a:off x="8494713" y="3128963"/>
              <a:ext cx="63500" cy="112713"/>
            </a:xfrm>
            <a:custGeom>
              <a:avLst/>
              <a:gdLst>
                <a:gd name="T0" fmla="*/ 5 w 17"/>
                <a:gd name="T1" fmla="*/ 6 h 30"/>
                <a:gd name="T2" fmla="*/ 16 w 17"/>
                <a:gd name="T3" fmla="*/ 13 h 30"/>
                <a:gd name="T4" fmla="*/ 4 w 17"/>
                <a:gd name="T5" fmla="*/ 22 h 30"/>
                <a:gd name="T6" fmla="*/ 5 w 17"/>
                <a:gd name="T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5" y="6"/>
                  </a:moveTo>
                  <a:cubicBezTo>
                    <a:pt x="5" y="6"/>
                    <a:pt x="17" y="0"/>
                    <a:pt x="16" y="13"/>
                  </a:cubicBezTo>
                  <a:cubicBezTo>
                    <a:pt x="15" y="26"/>
                    <a:pt x="7" y="30"/>
                    <a:pt x="4" y="22"/>
                  </a:cubicBezTo>
                  <a:cubicBezTo>
                    <a:pt x="0" y="14"/>
                    <a:pt x="5" y="6"/>
                    <a:pt x="5" y="6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5" name="Freeform 531"/>
            <p:cNvSpPr>
              <a:spLocks/>
            </p:cNvSpPr>
            <p:nvPr/>
          </p:nvSpPr>
          <p:spPr bwMode="auto">
            <a:xfrm>
              <a:off x="8047038" y="2854325"/>
              <a:ext cx="522288" cy="350838"/>
            </a:xfrm>
            <a:custGeom>
              <a:avLst/>
              <a:gdLst>
                <a:gd name="T0" fmla="*/ 33 w 139"/>
                <a:gd name="T1" fmla="*/ 60 h 93"/>
                <a:gd name="T2" fmla="*/ 71 w 139"/>
                <a:gd name="T3" fmla="*/ 84 h 93"/>
                <a:gd name="T4" fmla="*/ 78 w 139"/>
                <a:gd name="T5" fmla="*/ 80 h 93"/>
                <a:gd name="T6" fmla="*/ 120 w 139"/>
                <a:gd name="T7" fmla="*/ 66 h 93"/>
                <a:gd name="T8" fmla="*/ 120 w 139"/>
                <a:gd name="T9" fmla="*/ 82 h 93"/>
                <a:gd name="T10" fmla="*/ 121 w 139"/>
                <a:gd name="T11" fmla="*/ 87 h 93"/>
                <a:gd name="T12" fmla="*/ 125 w 139"/>
                <a:gd name="T13" fmla="*/ 89 h 93"/>
                <a:gd name="T14" fmla="*/ 131 w 139"/>
                <a:gd name="T15" fmla="*/ 78 h 93"/>
                <a:gd name="T16" fmla="*/ 131 w 139"/>
                <a:gd name="T17" fmla="*/ 24 h 93"/>
                <a:gd name="T18" fmla="*/ 66 w 139"/>
                <a:gd name="T19" fmla="*/ 1 h 93"/>
                <a:gd name="T20" fmla="*/ 32 w 139"/>
                <a:gd name="T21" fmla="*/ 10 h 93"/>
                <a:gd name="T22" fmla="*/ 17 w 139"/>
                <a:gd name="T23" fmla="*/ 13 h 93"/>
                <a:gd name="T24" fmla="*/ 14 w 139"/>
                <a:gd name="T25" fmla="*/ 18 h 93"/>
                <a:gd name="T26" fmla="*/ 7 w 139"/>
                <a:gd name="T27" fmla="*/ 25 h 93"/>
                <a:gd name="T28" fmla="*/ 8 w 139"/>
                <a:gd name="T29" fmla="*/ 77 h 93"/>
                <a:gd name="T30" fmla="*/ 14 w 139"/>
                <a:gd name="T31" fmla="*/ 86 h 93"/>
                <a:gd name="T32" fmla="*/ 21 w 139"/>
                <a:gd name="T33" fmla="*/ 86 h 93"/>
                <a:gd name="T34" fmla="*/ 33 w 139"/>
                <a:gd name="T35" fmla="*/ 6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93">
                  <a:moveTo>
                    <a:pt x="33" y="60"/>
                  </a:moveTo>
                  <a:cubicBezTo>
                    <a:pt x="33" y="60"/>
                    <a:pt x="61" y="85"/>
                    <a:pt x="71" y="84"/>
                  </a:cubicBezTo>
                  <a:cubicBezTo>
                    <a:pt x="81" y="84"/>
                    <a:pt x="78" y="80"/>
                    <a:pt x="78" y="80"/>
                  </a:cubicBezTo>
                  <a:cubicBezTo>
                    <a:pt x="78" y="80"/>
                    <a:pt x="101" y="93"/>
                    <a:pt x="120" y="66"/>
                  </a:cubicBezTo>
                  <a:cubicBezTo>
                    <a:pt x="126" y="57"/>
                    <a:pt x="119" y="78"/>
                    <a:pt x="120" y="82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78"/>
                    <a:pt x="139" y="44"/>
                    <a:pt x="131" y="24"/>
                  </a:cubicBezTo>
                  <a:cubicBezTo>
                    <a:pt x="126" y="13"/>
                    <a:pt x="96" y="0"/>
                    <a:pt x="66" y="1"/>
                  </a:cubicBezTo>
                  <a:cubicBezTo>
                    <a:pt x="46" y="2"/>
                    <a:pt x="32" y="10"/>
                    <a:pt x="32" y="10"/>
                  </a:cubicBezTo>
                  <a:cubicBezTo>
                    <a:pt x="32" y="10"/>
                    <a:pt x="22" y="13"/>
                    <a:pt x="17" y="13"/>
                  </a:cubicBezTo>
                  <a:cubicBezTo>
                    <a:pt x="11" y="14"/>
                    <a:pt x="14" y="18"/>
                    <a:pt x="14" y="18"/>
                  </a:cubicBezTo>
                  <a:cubicBezTo>
                    <a:pt x="14" y="18"/>
                    <a:pt x="9" y="22"/>
                    <a:pt x="7" y="25"/>
                  </a:cubicBezTo>
                  <a:cubicBezTo>
                    <a:pt x="0" y="35"/>
                    <a:pt x="8" y="77"/>
                    <a:pt x="8" y="77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21" y="86"/>
                    <a:pt x="21" y="86"/>
                    <a:pt x="21" y="86"/>
                  </a:cubicBezTo>
                  <a:lnTo>
                    <a:pt x="33" y="60"/>
                  </a:lnTo>
                  <a:close/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5288762" y="3769519"/>
            <a:ext cx="1788319" cy="702470"/>
            <a:chOff x="7058026" y="3902075"/>
            <a:chExt cx="2384425" cy="936626"/>
          </a:xfrm>
        </p:grpSpPr>
        <p:sp>
          <p:nvSpPr>
            <p:cNvPr id="367" name="Rectangle 532"/>
            <p:cNvSpPr>
              <a:spLocks noChangeArrowheads="1"/>
            </p:cNvSpPr>
            <p:nvPr/>
          </p:nvSpPr>
          <p:spPr bwMode="auto">
            <a:xfrm>
              <a:off x="9107488" y="4046538"/>
              <a:ext cx="101600" cy="792163"/>
            </a:xfrm>
            <a:prstGeom prst="rect">
              <a:avLst/>
            </a:pr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8" name="Rectangle 533"/>
            <p:cNvSpPr>
              <a:spLocks noChangeArrowheads="1"/>
            </p:cNvSpPr>
            <p:nvPr/>
          </p:nvSpPr>
          <p:spPr bwMode="auto">
            <a:xfrm>
              <a:off x="9121776" y="4046538"/>
              <a:ext cx="26988" cy="79216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9" name="Rectangle 534"/>
            <p:cNvSpPr>
              <a:spLocks noChangeArrowheads="1"/>
            </p:cNvSpPr>
            <p:nvPr/>
          </p:nvSpPr>
          <p:spPr bwMode="auto">
            <a:xfrm>
              <a:off x="9175751" y="4046538"/>
              <a:ext cx="22225" cy="79216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0" name="Rectangle 535"/>
            <p:cNvSpPr>
              <a:spLocks noChangeArrowheads="1"/>
            </p:cNvSpPr>
            <p:nvPr/>
          </p:nvSpPr>
          <p:spPr bwMode="auto">
            <a:xfrm>
              <a:off x="7254876" y="4046538"/>
              <a:ext cx="96838" cy="792163"/>
            </a:xfrm>
            <a:prstGeom prst="rect">
              <a:avLst/>
            </a:pr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1" name="Rectangle 536"/>
            <p:cNvSpPr>
              <a:spLocks noChangeArrowheads="1"/>
            </p:cNvSpPr>
            <p:nvPr/>
          </p:nvSpPr>
          <p:spPr bwMode="auto">
            <a:xfrm>
              <a:off x="7269163" y="4046538"/>
              <a:ext cx="26988" cy="79216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2" name="Rectangle 537"/>
            <p:cNvSpPr>
              <a:spLocks noChangeArrowheads="1"/>
            </p:cNvSpPr>
            <p:nvPr/>
          </p:nvSpPr>
          <p:spPr bwMode="auto">
            <a:xfrm>
              <a:off x="7321551" y="4046538"/>
              <a:ext cx="22225" cy="79216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3" name="Rectangle 538"/>
            <p:cNvSpPr>
              <a:spLocks noChangeArrowheads="1"/>
            </p:cNvSpPr>
            <p:nvPr/>
          </p:nvSpPr>
          <p:spPr bwMode="auto">
            <a:xfrm>
              <a:off x="7058026" y="3902075"/>
              <a:ext cx="2384425" cy="144463"/>
            </a:xfrm>
            <a:prstGeom prst="rect">
              <a:avLst/>
            </a:prstGeom>
            <a:solidFill>
              <a:srgbClr val="ACE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4" name="Rectangle 539"/>
            <p:cNvSpPr>
              <a:spLocks noChangeArrowheads="1"/>
            </p:cNvSpPr>
            <p:nvPr/>
          </p:nvSpPr>
          <p:spPr bwMode="auto">
            <a:xfrm>
              <a:off x="7058026" y="3902075"/>
              <a:ext cx="2384425" cy="68263"/>
            </a:xfrm>
            <a:prstGeom prst="rect">
              <a:avLst/>
            </a:prstGeom>
            <a:solidFill>
              <a:srgbClr val="CDEE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6613922" y="3606409"/>
            <a:ext cx="76200" cy="177403"/>
            <a:chOff x="8818563" y="3665538"/>
            <a:chExt cx="101600" cy="236537"/>
          </a:xfrm>
        </p:grpSpPr>
        <p:sp>
          <p:nvSpPr>
            <p:cNvPr id="376" name="Freeform 540"/>
            <p:cNvSpPr>
              <a:spLocks/>
            </p:cNvSpPr>
            <p:nvPr/>
          </p:nvSpPr>
          <p:spPr bwMode="auto">
            <a:xfrm>
              <a:off x="8818563" y="3676650"/>
              <a:ext cx="101600" cy="225425"/>
            </a:xfrm>
            <a:custGeom>
              <a:avLst/>
              <a:gdLst>
                <a:gd name="T0" fmla="*/ 23 w 27"/>
                <a:gd name="T1" fmla="*/ 14 h 60"/>
                <a:gd name="T2" fmla="*/ 17 w 27"/>
                <a:gd name="T3" fmla="*/ 0 h 60"/>
                <a:gd name="T4" fmla="*/ 15 w 27"/>
                <a:gd name="T5" fmla="*/ 0 h 60"/>
                <a:gd name="T6" fmla="*/ 13 w 27"/>
                <a:gd name="T7" fmla="*/ 0 h 60"/>
                <a:gd name="T8" fmla="*/ 11 w 27"/>
                <a:gd name="T9" fmla="*/ 0 h 60"/>
                <a:gd name="T10" fmla="*/ 5 w 27"/>
                <a:gd name="T11" fmla="*/ 14 h 60"/>
                <a:gd name="T12" fmla="*/ 3 w 27"/>
                <a:gd name="T13" fmla="*/ 23 h 60"/>
                <a:gd name="T14" fmla="*/ 4 w 27"/>
                <a:gd name="T15" fmla="*/ 31 h 60"/>
                <a:gd name="T16" fmla="*/ 3 w 27"/>
                <a:gd name="T17" fmla="*/ 52 h 60"/>
                <a:gd name="T18" fmla="*/ 11 w 27"/>
                <a:gd name="T19" fmla="*/ 60 h 60"/>
                <a:gd name="T20" fmla="*/ 14 w 27"/>
                <a:gd name="T21" fmla="*/ 60 h 60"/>
                <a:gd name="T22" fmla="*/ 14 w 27"/>
                <a:gd name="T23" fmla="*/ 60 h 60"/>
                <a:gd name="T24" fmla="*/ 14 w 27"/>
                <a:gd name="T25" fmla="*/ 60 h 60"/>
                <a:gd name="T26" fmla="*/ 14 w 27"/>
                <a:gd name="T27" fmla="*/ 60 h 60"/>
                <a:gd name="T28" fmla="*/ 14 w 27"/>
                <a:gd name="T29" fmla="*/ 60 h 60"/>
                <a:gd name="T30" fmla="*/ 17 w 27"/>
                <a:gd name="T31" fmla="*/ 60 h 60"/>
                <a:gd name="T32" fmla="*/ 26 w 27"/>
                <a:gd name="T33" fmla="*/ 52 h 60"/>
                <a:gd name="T34" fmla="*/ 24 w 27"/>
                <a:gd name="T35" fmla="*/ 31 h 60"/>
                <a:gd name="T36" fmla="*/ 25 w 27"/>
                <a:gd name="T37" fmla="*/ 23 h 60"/>
                <a:gd name="T38" fmla="*/ 23 w 27"/>
                <a:gd name="T39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60">
                  <a:moveTo>
                    <a:pt x="23" y="14"/>
                  </a:moveTo>
                  <a:cubicBezTo>
                    <a:pt x="15" y="8"/>
                    <a:pt x="17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8"/>
                    <a:pt x="5" y="14"/>
                  </a:cubicBezTo>
                  <a:cubicBezTo>
                    <a:pt x="1" y="16"/>
                    <a:pt x="1" y="22"/>
                    <a:pt x="3" y="23"/>
                  </a:cubicBezTo>
                  <a:cubicBezTo>
                    <a:pt x="3" y="23"/>
                    <a:pt x="0" y="29"/>
                    <a:pt x="4" y="31"/>
                  </a:cubicBezTo>
                  <a:cubicBezTo>
                    <a:pt x="8" y="32"/>
                    <a:pt x="3" y="47"/>
                    <a:pt x="3" y="52"/>
                  </a:cubicBezTo>
                  <a:cubicBezTo>
                    <a:pt x="2" y="57"/>
                    <a:pt x="8" y="60"/>
                    <a:pt x="11" y="60"/>
                  </a:cubicBezTo>
                  <a:cubicBezTo>
                    <a:pt x="12" y="60"/>
                    <a:pt x="13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7" y="60"/>
                  </a:cubicBezTo>
                  <a:cubicBezTo>
                    <a:pt x="20" y="60"/>
                    <a:pt x="26" y="57"/>
                    <a:pt x="26" y="52"/>
                  </a:cubicBezTo>
                  <a:cubicBezTo>
                    <a:pt x="26" y="47"/>
                    <a:pt x="20" y="32"/>
                    <a:pt x="24" y="31"/>
                  </a:cubicBezTo>
                  <a:cubicBezTo>
                    <a:pt x="27" y="29"/>
                    <a:pt x="25" y="23"/>
                    <a:pt x="25" y="23"/>
                  </a:cubicBezTo>
                  <a:cubicBezTo>
                    <a:pt x="27" y="22"/>
                    <a:pt x="27" y="16"/>
                    <a:pt x="23" y="14"/>
                  </a:cubicBezTo>
                </a:path>
              </a:pathLst>
            </a:custGeom>
            <a:solidFill>
              <a:srgbClr val="BA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7" name="Freeform 541"/>
            <p:cNvSpPr>
              <a:spLocks/>
            </p:cNvSpPr>
            <p:nvPr/>
          </p:nvSpPr>
          <p:spPr bwMode="auto">
            <a:xfrm>
              <a:off x="8824913" y="3679825"/>
              <a:ext cx="49213" cy="222250"/>
            </a:xfrm>
            <a:custGeom>
              <a:avLst/>
              <a:gdLst>
                <a:gd name="T0" fmla="*/ 11 w 13"/>
                <a:gd name="T1" fmla="*/ 58 h 59"/>
                <a:gd name="T2" fmla="*/ 4 w 13"/>
                <a:gd name="T3" fmla="*/ 51 h 59"/>
                <a:gd name="T4" fmla="*/ 5 w 13"/>
                <a:gd name="T5" fmla="*/ 44 h 59"/>
                <a:gd name="T6" fmla="*/ 5 w 13"/>
                <a:gd name="T7" fmla="*/ 29 h 59"/>
                <a:gd name="T8" fmla="*/ 4 w 13"/>
                <a:gd name="T9" fmla="*/ 22 h 59"/>
                <a:gd name="T10" fmla="*/ 4 w 13"/>
                <a:gd name="T11" fmla="*/ 22 h 59"/>
                <a:gd name="T12" fmla="*/ 4 w 13"/>
                <a:gd name="T13" fmla="*/ 21 h 59"/>
                <a:gd name="T14" fmla="*/ 2 w 13"/>
                <a:gd name="T15" fmla="*/ 19 h 59"/>
                <a:gd name="T16" fmla="*/ 5 w 13"/>
                <a:gd name="T17" fmla="*/ 13 h 59"/>
                <a:gd name="T18" fmla="*/ 12 w 13"/>
                <a:gd name="T19" fmla="*/ 0 h 59"/>
                <a:gd name="T20" fmla="*/ 10 w 13"/>
                <a:gd name="T21" fmla="*/ 0 h 59"/>
                <a:gd name="T22" fmla="*/ 3 w 13"/>
                <a:gd name="T23" fmla="*/ 13 h 59"/>
                <a:gd name="T24" fmla="*/ 0 w 13"/>
                <a:gd name="T25" fmla="*/ 19 h 59"/>
                <a:gd name="T26" fmla="*/ 1 w 13"/>
                <a:gd name="T27" fmla="*/ 21 h 59"/>
                <a:gd name="T28" fmla="*/ 2 w 13"/>
                <a:gd name="T29" fmla="*/ 22 h 59"/>
                <a:gd name="T30" fmla="*/ 2 w 13"/>
                <a:gd name="T31" fmla="*/ 22 h 59"/>
                <a:gd name="T32" fmla="*/ 2 w 13"/>
                <a:gd name="T33" fmla="*/ 29 h 59"/>
                <a:gd name="T34" fmla="*/ 3 w 13"/>
                <a:gd name="T35" fmla="*/ 44 h 59"/>
                <a:gd name="T36" fmla="*/ 2 w 13"/>
                <a:gd name="T37" fmla="*/ 51 h 59"/>
                <a:gd name="T38" fmla="*/ 9 w 13"/>
                <a:gd name="T39" fmla="*/ 58 h 59"/>
                <a:gd name="T40" fmla="*/ 12 w 13"/>
                <a:gd name="T41" fmla="*/ 59 h 59"/>
                <a:gd name="T42" fmla="*/ 12 w 13"/>
                <a:gd name="T43" fmla="*/ 59 h 59"/>
                <a:gd name="T44" fmla="*/ 13 w 13"/>
                <a:gd name="T45" fmla="*/ 59 h 59"/>
                <a:gd name="T46" fmla="*/ 11 w 13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59">
                  <a:moveTo>
                    <a:pt x="11" y="58"/>
                  </a:moveTo>
                  <a:cubicBezTo>
                    <a:pt x="9" y="58"/>
                    <a:pt x="3" y="56"/>
                    <a:pt x="4" y="51"/>
                  </a:cubicBezTo>
                  <a:cubicBezTo>
                    <a:pt x="4" y="50"/>
                    <a:pt x="4" y="47"/>
                    <a:pt x="5" y="44"/>
                  </a:cubicBezTo>
                  <a:cubicBezTo>
                    <a:pt x="6" y="38"/>
                    <a:pt x="7" y="31"/>
                    <a:pt x="5" y="29"/>
                  </a:cubicBezTo>
                  <a:cubicBezTo>
                    <a:pt x="2" y="27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0"/>
                    <a:pt x="2" y="19"/>
                  </a:cubicBezTo>
                  <a:cubicBezTo>
                    <a:pt x="2" y="17"/>
                    <a:pt x="3" y="15"/>
                    <a:pt x="5" y="13"/>
                  </a:cubicBezTo>
                  <a:cubicBezTo>
                    <a:pt x="12" y="9"/>
                    <a:pt x="12" y="2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0" y="9"/>
                    <a:pt x="3" y="13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0" y="20"/>
                    <a:pt x="1" y="21"/>
                    <a:pt x="1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0" y="27"/>
                    <a:pt x="2" y="29"/>
                  </a:cubicBezTo>
                  <a:cubicBezTo>
                    <a:pt x="5" y="31"/>
                    <a:pt x="4" y="38"/>
                    <a:pt x="3" y="44"/>
                  </a:cubicBezTo>
                  <a:cubicBezTo>
                    <a:pt x="2" y="47"/>
                    <a:pt x="2" y="50"/>
                    <a:pt x="2" y="51"/>
                  </a:cubicBezTo>
                  <a:cubicBezTo>
                    <a:pt x="1" y="56"/>
                    <a:pt x="7" y="58"/>
                    <a:pt x="9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3" y="59"/>
                    <a:pt x="13" y="59"/>
                  </a:cubicBezTo>
                  <a:lnTo>
                    <a:pt x="11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8" name="Freeform 542"/>
            <p:cNvSpPr>
              <a:spLocks/>
            </p:cNvSpPr>
            <p:nvPr/>
          </p:nvSpPr>
          <p:spPr bwMode="auto">
            <a:xfrm>
              <a:off x="8866188" y="3679825"/>
              <a:ext cx="49213" cy="222250"/>
            </a:xfrm>
            <a:custGeom>
              <a:avLst/>
              <a:gdLst>
                <a:gd name="T0" fmla="*/ 1 w 13"/>
                <a:gd name="T1" fmla="*/ 58 h 59"/>
                <a:gd name="T2" fmla="*/ 9 w 13"/>
                <a:gd name="T3" fmla="*/ 51 h 59"/>
                <a:gd name="T4" fmla="*/ 9 w 13"/>
                <a:gd name="T5" fmla="*/ 44 h 59"/>
                <a:gd name="T6" fmla="*/ 8 w 13"/>
                <a:gd name="T7" fmla="*/ 29 h 59"/>
                <a:gd name="T8" fmla="*/ 10 w 13"/>
                <a:gd name="T9" fmla="*/ 22 h 59"/>
                <a:gd name="T10" fmla="*/ 10 w 13"/>
                <a:gd name="T11" fmla="*/ 22 h 59"/>
                <a:gd name="T12" fmla="*/ 11 w 13"/>
                <a:gd name="T13" fmla="*/ 21 h 59"/>
                <a:gd name="T14" fmla="*/ 10 w 13"/>
                <a:gd name="T15" fmla="*/ 19 h 59"/>
                <a:gd name="T16" fmla="*/ 8 w 13"/>
                <a:gd name="T17" fmla="*/ 13 h 59"/>
                <a:gd name="T18" fmla="*/ 3 w 13"/>
                <a:gd name="T19" fmla="*/ 0 h 59"/>
                <a:gd name="T20" fmla="*/ 3 w 13"/>
                <a:gd name="T21" fmla="*/ 0 h 59"/>
                <a:gd name="T22" fmla="*/ 9 w 13"/>
                <a:gd name="T23" fmla="*/ 13 h 59"/>
                <a:gd name="T24" fmla="*/ 12 w 13"/>
                <a:gd name="T25" fmla="*/ 19 h 59"/>
                <a:gd name="T26" fmla="*/ 11 w 13"/>
                <a:gd name="T27" fmla="*/ 21 h 59"/>
                <a:gd name="T28" fmla="*/ 11 w 13"/>
                <a:gd name="T29" fmla="*/ 22 h 59"/>
                <a:gd name="T30" fmla="*/ 11 w 13"/>
                <a:gd name="T31" fmla="*/ 22 h 59"/>
                <a:gd name="T32" fmla="*/ 10 w 13"/>
                <a:gd name="T33" fmla="*/ 29 h 59"/>
                <a:gd name="T34" fmla="*/ 10 w 13"/>
                <a:gd name="T35" fmla="*/ 44 h 59"/>
                <a:gd name="T36" fmla="*/ 11 w 13"/>
                <a:gd name="T37" fmla="*/ 51 h 59"/>
                <a:gd name="T38" fmla="*/ 4 w 13"/>
                <a:gd name="T39" fmla="*/ 58 h 59"/>
                <a:gd name="T40" fmla="*/ 1 w 13"/>
                <a:gd name="T41" fmla="*/ 59 h 59"/>
                <a:gd name="T42" fmla="*/ 1 w 13"/>
                <a:gd name="T43" fmla="*/ 59 h 59"/>
                <a:gd name="T44" fmla="*/ 0 w 13"/>
                <a:gd name="T45" fmla="*/ 59 h 59"/>
                <a:gd name="T46" fmla="*/ 1 w 13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59">
                  <a:moveTo>
                    <a:pt x="1" y="58"/>
                  </a:moveTo>
                  <a:cubicBezTo>
                    <a:pt x="4" y="58"/>
                    <a:pt x="10" y="56"/>
                    <a:pt x="9" y="51"/>
                  </a:cubicBezTo>
                  <a:cubicBezTo>
                    <a:pt x="9" y="50"/>
                    <a:pt x="10" y="47"/>
                    <a:pt x="9" y="44"/>
                  </a:cubicBezTo>
                  <a:cubicBezTo>
                    <a:pt x="8" y="38"/>
                    <a:pt x="5" y="31"/>
                    <a:pt x="8" y="29"/>
                  </a:cubicBezTo>
                  <a:cubicBezTo>
                    <a:pt x="11" y="27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1" y="15"/>
                    <a:pt x="8" y="13"/>
                  </a:cubicBezTo>
                  <a:cubicBezTo>
                    <a:pt x="2" y="9"/>
                    <a:pt x="2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9"/>
                    <a:pt x="9" y="13"/>
                  </a:cubicBezTo>
                  <a:cubicBezTo>
                    <a:pt x="12" y="15"/>
                    <a:pt x="12" y="17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3" y="27"/>
                    <a:pt x="10" y="29"/>
                  </a:cubicBezTo>
                  <a:cubicBezTo>
                    <a:pt x="7" y="31"/>
                    <a:pt x="9" y="38"/>
                    <a:pt x="10" y="44"/>
                  </a:cubicBezTo>
                  <a:cubicBezTo>
                    <a:pt x="11" y="47"/>
                    <a:pt x="11" y="50"/>
                    <a:pt x="11" y="51"/>
                  </a:cubicBezTo>
                  <a:cubicBezTo>
                    <a:pt x="11" y="56"/>
                    <a:pt x="6" y="58"/>
                    <a:pt x="4" y="58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1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9" name="Oval 543"/>
            <p:cNvSpPr>
              <a:spLocks noChangeArrowheads="1"/>
            </p:cNvSpPr>
            <p:nvPr/>
          </p:nvSpPr>
          <p:spPr bwMode="auto">
            <a:xfrm>
              <a:off x="8855076" y="3665538"/>
              <a:ext cx="26988" cy="11113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0" name="Oval 544"/>
            <p:cNvSpPr>
              <a:spLocks noChangeArrowheads="1"/>
            </p:cNvSpPr>
            <p:nvPr/>
          </p:nvSpPr>
          <p:spPr bwMode="auto">
            <a:xfrm>
              <a:off x="8855076" y="3679825"/>
              <a:ext cx="26988" cy="7938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1" name="Rectangle 545"/>
            <p:cNvSpPr>
              <a:spLocks noChangeArrowheads="1"/>
            </p:cNvSpPr>
            <p:nvPr/>
          </p:nvSpPr>
          <p:spPr bwMode="auto">
            <a:xfrm>
              <a:off x="8855076" y="3671888"/>
              <a:ext cx="26988" cy="12700"/>
            </a:xfrm>
            <a:prstGeom prst="rect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5843588" y="3606409"/>
            <a:ext cx="76200" cy="177403"/>
            <a:chOff x="7791451" y="3665538"/>
            <a:chExt cx="101600" cy="236537"/>
          </a:xfrm>
        </p:grpSpPr>
        <p:sp>
          <p:nvSpPr>
            <p:cNvPr id="383" name="Freeform 546"/>
            <p:cNvSpPr>
              <a:spLocks/>
            </p:cNvSpPr>
            <p:nvPr/>
          </p:nvSpPr>
          <p:spPr bwMode="auto">
            <a:xfrm>
              <a:off x="7791451" y="3676650"/>
              <a:ext cx="101600" cy="225425"/>
            </a:xfrm>
            <a:custGeom>
              <a:avLst/>
              <a:gdLst>
                <a:gd name="T0" fmla="*/ 23 w 27"/>
                <a:gd name="T1" fmla="*/ 14 h 60"/>
                <a:gd name="T2" fmla="*/ 16 w 27"/>
                <a:gd name="T3" fmla="*/ 0 h 60"/>
                <a:gd name="T4" fmla="*/ 15 w 27"/>
                <a:gd name="T5" fmla="*/ 0 h 60"/>
                <a:gd name="T6" fmla="*/ 13 w 27"/>
                <a:gd name="T7" fmla="*/ 0 h 60"/>
                <a:gd name="T8" fmla="*/ 11 w 27"/>
                <a:gd name="T9" fmla="*/ 0 h 60"/>
                <a:gd name="T10" fmla="*/ 5 w 27"/>
                <a:gd name="T11" fmla="*/ 14 h 60"/>
                <a:gd name="T12" fmla="*/ 3 w 27"/>
                <a:gd name="T13" fmla="*/ 23 h 60"/>
                <a:gd name="T14" fmla="*/ 4 w 27"/>
                <a:gd name="T15" fmla="*/ 31 h 60"/>
                <a:gd name="T16" fmla="*/ 2 w 27"/>
                <a:gd name="T17" fmla="*/ 52 h 60"/>
                <a:gd name="T18" fmla="*/ 11 w 27"/>
                <a:gd name="T19" fmla="*/ 60 h 60"/>
                <a:gd name="T20" fmla="*/ 13 w 27"/>
                <a:gd name="T21" fmla="*/ 60 h 60"/>
                <a:gd name="T22" fmla="*/ 13 w 27"/>
                <a:gd name="T23" fmla="*/ 60 h 60"/>
                <a:gd name="T24" fmla="*/ 14 w 27"/>
                <a:gd name="T25" fmla="*/ 60 h 60"/>
                <a:gd name="T26" fmla="*/ 14 w 27"/>
                <a:gd name="T27" fmla="*/ 60 h 60"/>
                <a:gd name="T28" fmla="*/ 14 w 27"/>
                <a:gd name="T29" fmla="*/ 60 h 60"/>
                <a:gd name="T30" fmla="*/ 16 w 27"/>
                <a:gd name="T31" fmla="*/ 60 h 60"/>
                <a:gd name="T32" fmla="*/ 25 w 27"/>
                <a:gd name="T33" fmla="*/ 52 h 60"/>
                <a:gd name="T34" fmla="*/ 23 w 27"/>
                <a:gd name="T35" fmla="*/ 31 h 60"/>
                <a:gd name="T36" fmla="*/ 25 w 27"/>
                <a:gd name="T37" fmla="*/ 23 h 60"/>
                <a:gd name="T38" fmla="*/ 23 w 27"/>
                <a:gd name="T39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60">
                  <a:moveTo>
                    <a:pt x="23" y="14"/>
                  </a:moveTo>
                  <a:cubicBezTo>
                    <a:pt x="15" y="8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8"/>
                    <a:pt x="5" y="14"/>
                  </a:cubicBezTo>
                  <a:cubicBezTo>
                    <a:pt x="1" y="16"/>
                    <a:pt x="1" y="22"/>
                    <a:pt x="3" y="23"/>
                  </a:cubicBezTo>
                  <a:cubicBezTo>
                    <a:pt x="3" y="23"/>
                    <a:pt x="0" y="29"/>
                    <a:pt x="4" y="31"/>
                  </a:cubicBezTo>
                  <a:cubicBezTo>
                    <a:pt x="7" y="32"/>
                    <a:pt x="3" y="47"/>
                    <a:pt x="2" y="52"/>
                  </a:cubicBezTo>
                  <a:cubicBezTo>
                    <a:pt x="2" y="57"/>
                    <a:pt x="8" y="60"/>
                    <a:pt x="11" y="60"/>
                  </a:cubicBezTo>
                  <a:cubicBezTo>
                    <a:pt x="12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5" y="60"/>
                    <a:pt x="16" y="60"/>
                  </a:cubicBezTo>
                  <a:cubicBezTo>
                    <a:pt x="20" y="60"/>
                    <a:pt x="26" y="57"/>
                    <a:pt x="25" y="52"/>
                  </a:cubicBezTo>
                  <a:cubicBezTo>
                    <a:pt x="25" y="47"/>
                    <a:pt x="20" y="32"/>
                    <a:pt x="23" y="31"/>
                  </a:cubicBezTo>
                  <a:cubicBezTo>
                    <a:pt x="27" y="29"/>
                    <a:pt x="25" y="23"/>
                    <a:pt x="25" y="23"/>
                  </a:cubicBezTo>
                  <a:cubicBezTo>
                    <a:pt x="27" y="22"/>
                    <a:pt x="27" y="16"/>
                    <a:pt x="23" y="14"/>
                  </a:cubicBezTo>
                </a:path>
              </a:pathLst>
            </a:custGeom>
            <a:solidFill>
              <a:srgbClr val="BA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4" name="Freeform 547"/>
            <p:cNvSpPr>
              <a:spLocks/>
            </p:cNvSpPr>
            <p:nvPr/>
          </p:nvSpPr>
          <p:spPr bwMode="auto">
            <a:xfrm>
              <a:off x="7796213" y="3679825"/>
              <a:ext cx="52388" cy="222250"/>
            </a:xfrm>
            <a:custGeom>
              <a:avLst/>
              <a:gdLst>
                <a:gd name="T0" fmla="*/ 12 w 14"/>
                <a:gd name="T1" fmla="*/ 58 h 59"/>
                <a:gd name="T2" fmla="*/ 4 w 14"/>
                <a:gd name="T3" fmla="*/ 51 h 59"/>
                <a:gd name="T4" fmla="*/ 5 w 14"/>
                <a:gd name="T5" fmla="*/ 44 h 59"/>
                <a:gd name="T6" fmla="*/ 5 w 14"/>
                <a:gd name="T7" fmla="*/ 29 h 59"/>
                <a:gd name="T8" fmla="*/ 5 w 14"/>
                <a:gd name="T9" fmla="*/ 22 h 59"/>
                <a:gd name="T10" fmla="*/ 5 w 14"/>
                <a:gd name="T11" fmla="*/ 22 h 59"/>
                <a:gd name="T12" fmla="*/ 4 w 14"/>
                <a:gd name="T13" fmla="*/ 21 h 59"/>
                <a:gd name="T14" fmla="*/ 3 w 14"/>
                <a:gd name="T15" fmla="*/ 19 h 59"/>
                <a:gd name="T16" fmla="*/ 6 w 14"/>
                <a:gd name="T17" fmla="*/ 13 h 59"/>
                <a:gd name="T18" fmla="*/ 13 w 14"/>
                <a:gd name="T19" fmla="*/ 0 h 59"/>
                <a:gd name="T20" fmla="*/ 11 w 14"/>
                <a:gd name="T21" fmla="*/ 0 h 59"/>
                <a:gd name="T22" fmla="*/ 4 w 14"/>
                <a:gd name="T23" fmla="*/ 13 h 59"/>
                <a:gd name="T24" fmla="*/ 1 w 14"/>
                <a:gd name="T25" fmla="*/ 19 h 59"/>
                <a:gd name="T26" fmla="*/ 2 w 14"/>
                <a:gd name="T27" fmla="*/ 21 h 59"/>
                <a:gd name="T28" fmla="*/ 3 w 14"/>
                <a:gd name="T29" fmla="*/ 22 h 59"/>
                <a:gd name="T30" fmla="*/ 2 w 14"/>
                <a:gd name="T31" fmla="*/ 22 h 59"/>
                <a:gd name="T32" fmla="*/ 3 w 14"/>
                <a:gd name="T33" fmla="*/ 29 h 59"/>
                <a:gd name="T34" fmla="*/ 3 w 14"/>
                <a:gd name="T35" fmla="*/ 44 h 59"/>
                <a:gd name="T36" fmla="*/ 2 w 14"/>
                <a:gd name="T37" fmla="*/ 51 h 59"/>
                <a:gd name="T38" fmla="*/ 10 w 14"/>
                <a:gd name="T39" fmla="*/ 58 h 59"/>
                <a:gd name="T40" fmla="*/ 13 w 14"/>
                <a:gd name="T41" fmla="*/ 59 h 59"/>
                <a:gd name="T42" fmla="*/ 13 w 14"/>
                <a:gd name="T43" fmla="*/ 59 h 59"/>
                <a:gd name="T44" fmla="*/ 14 w 14"/>
                <a:gd name="T45" fmla="*/ 59 h 59"/>
                <a:gd name="T46" fmla="*/ 12 w 14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59">
                  <a:moveTo>
                    <a:pt x="12" y="58"/>
                  </a:moveTo>
                  <a:cubicBezTo>
                    <a:pt x="10" y="58"/>
                    <a:pt x="4" y="56"/>
                    <a:pt x="4" y="51"/>
                  </a:cubicBezTo>
                  <a:cubicBezTo>
                    <a:pt x="4" y="50"/>
                    <a:pt x="5" y="47"/>
                    <a:pt x="5" y="44"/>
                  </a:cubicBezTo>
                  <a:cubicBezTo>
                    <a:pt x="7" y="38"/>
                    <a:pt x="8" y="31"/>
                    <a:pt x="5" y="29"/>
                  </a:cubicBezTo>
                  <a:cubicBezTo>
                    <a:pt x="2" y="27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3" y="20"/>
                    <a:pt x="3" y="19"/>
                  </a:cubicBezTo>
                  <a:cubicBezTo>
                    <a:pt x="3" y="17"/>
                    <a:pt x="4" y="15"/>
                    <a:pt x="6" y="13"/>
                  </a:cubicBezTo>
                  <a:cubicBezTo>
                    <a:pt x="13" y="9"/>
                    <a:pt x="13" y="2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9"/>
                    <a:pt x="4" y="13"/>
                  </a:cubicBezTo>
                  <a:cubicBezTo>
                    <a:pt x="2" y="15"/>
                    <a:pt x="1" y="17"/>
                    <a:pt x="1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0" y="27"/>
                    <a:pt x="3" y="29"/>
                  </a:cubicBezTo>
                  <a:cubicBezTo>
                    <a:pt x="6" y="31"/>
                    <a:pt x="5" y="38"/>
                    <a:pt x="3" y="44"/>
                  </a:cubicBezTo>
                  <a:cubicBezTo>
                    <a:pt x="3" y="47"/>
                    <a:pt x="2" y="50"/>
                    <a:pt x="2" y="51"/>
                  </a:cubicBezTo>
                  <a:cubicBezTo>
                    <a:pt x="2" y="56"/>
                    <a:pt x="7" y="58"/>
                    <a:pt x="10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lnTo>
                    <a:pt x="12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5" name="Freeform 548"/>
            <p:cNvSpPr>
              <a:spLocks/>
            </p:cNvSpPr>
            <p:nvPr/>
          </p:nvSpPr>
          <p:spPr bwMode="auto">
            <a:xfrm>
              <a:off x="7837488" y="3679825"/>
              <a:ext cx="52388" cy="222250"/>
            </a:xfrm>
            <a:custGeom>
              <a:avLst/>
              <a:gdLst>
                <a:gd name="T0" fmla="*/ 2 w 14"/>
                <a:gd name="T1" fmla="*/ 58 h 59"/>
                <a:gd name="T2" fmla="*/ 10 w 14"/>
                <a:gd name="T3" fmla="*/ 51 h 59"/>
                <a:gd name="T4" fmla="*/ 10 w 14"/>
                <a:gd name="T5" fmla="*/ 44 h 59"/>
                <a:gd name="T6" fmla="*/ 9 w 14"/>
                <a:gd name="T7" fmla="*/ 29 h 59"/>
                <a:gd name="T8" fmla="*/ 11 w 14"/>
                <a:gd name="T9" fmla="*/ 22 h 59"/>
                <a:gd name="T10" fmla="*/ 11 w 14"/>
                <a:gd name="T11" fmla="*/ 22 h 59"/>
                <a:gd name="T12" fmla="*/ 11 w 14"/>
                <a:gd name="T13" fmla="*/ 21 h 59"/>
                <a:gd name="T14" fmla="*/ 11 w 14"/>
                <a:gd name="T15" fmla="*/ 19 h 59"/>
                <a:gd name="T16" fmla="*/ 9 w 14"/>
                <a:gd name="T17" fmla="*/ 13 h 59"/>
                <a:gd name="T18" fmla="*/ 3 w 14"/>
                <a:gd name="T19" fmla="*/ 0 h 59"/>
                <a:gd name="T20" fmla="*/ 4 w 14"/>
                <a:gd name="T21" fmla="*/ 0 h 59"/>
                <a:gd name="T22" fmla="*/ 10 w 14"/>
                <a:gd name="T23" fmla="*/ 13 h 59"/>
                <a:gd name="T24" fmla="*/ 13 w 14"/>
                <a:gd name="T25" fmla="*/ 19 h 59"/>
                <a:gd name="T26" fmla="*/ 12 w 14"/>
                <a:gd name="T27" fmla="*/ 21 h 59"/>
                <a:gd name="T28" fmla="*/ 11 w 14"/>
                <a:gd name="T29" fmla="*/ 22 h 59"/>
                <a:gd name="T30" fmla="*/ 12 w 14"/>
                <a:gd name="T31" fmla="*/ 22 h 59"/>
                <a:gd name="T32" fmla="*/ 11 w 14"/>
                <a:gd name="T33" fmla="*/ 29 h 59"/>
                <a:gd name="T34" fmla="*/ 11 w 14"/>
                <a:gd name="T35" fmla="*/ 44 h 59"/>
                <a:gd name="T36" fmla="*/ 12 w 14"/>
                <a:gd name="T37" fmla="*/ 51 h 59"/>
                <a:gd name="T38" fmla="*/ 4 w 14"/>
                <a:gd name="T39" fmla="*/ 58 h 59"/>
                <a:gd name="T40" fmla="*/ 2 w 14"/>
                <a:gd name="T41" fmla="*/ 59 h 59"/>
                <a:gd name="T42" fmla="*/ 1 w 14"/>
                <a:gd name="T43" fmla="*/ 59 h 59"/>
                <a:gd name="T44" fmla="*/ 0 w 14"/>
                <a:gd name="T45" fmla="*/ 59 h 59"/>
                <a:gd name="T46" fmla="*/ 2 w 14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59">
                  <a:moveTo>
                    <a:pt x="2" y="58"/>
                  </a:moveTo>
                  <a:cubicBezTo>
                    <a:pt x="5" y="58"/>
                    <a:pt x="10" y="56"/>
                    <a:pt x="10" y="51"/>
                  </a:cubicBezTo>
                  <a:cubicBezTo>
                    <a:pt x="10" y="50"/>
                    <a:pt x="11" y="47"/>
                    <a:pt x="10" y="44"/>
                  </a:cubicBezTo>
                  <a:cubicBezTo>
                    <a:pt x="9" y="38"/>
                    <a:pt x="6" y="31"/>
                    <a:pt x="9" y="29"/>
                  </a:cubicBezTo>
                  <a:cubicBezTo>
                    <a:pt x="12" y="27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0"/>
                    <a:pt x="11" y="19"/>
                  </a:cubicBezTo>
                  <a:cubicBezTo>
                    <a:pt x="11" y="17"/>
                    <a:pt x="11" y="15"/>
                    <a:pt x="9" y="13"/>
                  </a:cubicBezTo>
                  <a:cubicBezTo>
                    <a:pt x="3" y="9"/>
                    <a:pt x="3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4" y="9"/>
                    <a:pt x="10" y="13"/>
                  </a:cubicBezTo>
                  <a:cubicBezTo>
                    <a:pt x="12" y="15"/>
                    <a:pt x="13" y="17"/>
                    <a:pt x="13" y="19"/>
                  </a:cubicBezTo>
                  <a:cubicBezTo>
                    <a:pt x="13" y="20"/>
                    <a:pt x="13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4" y="27"/>
                    <a:pt x="11" y="29"/>
                  </a:cubicBezTo>
                  <a:cubicBezTo>
                    <a:pt x="8" y="31"/>
                    <a:pt x="9" y="38"/>
                    <a:pt x="11" y="44"/>
                  </a:cubicBezTo>
                  <a:cubicBezTo>
                    <a:pt x="11" y="47"/>
                    <a:pt x="12" y="50"/>
                    <a:pt x="12" y="51"/>
                  </a:cubicBezTo>
                  <a:cubicBezTo>
                    <a:pt x="12" y="56"/>
                    <a:pt x="7" y="58"/>
                    <a:pt x="4" y="58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6" name="Oval 549"/>
            <p:cNvSpPr>
              <a:spLocks noChangeArrowheads="1"/>
            </p:cNvSpPr>
            <p:nvPr/>
          </p:nvSpPr>
          <p:spPr bwMode="auto">
            <a:xfrm>
              <a:off x="7829551" y="3665538"/>
              <a:ext cx="25400" cy="11113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7" name="Oval 550"/>
            <p:cNvSpPr>
              <a:spLocks noChangeArrowheads="1"/>
            </p:cNvSpPr>
            <p:nvPr/>
          </p:nvSpPr>
          <p:spPr bwMode="auto">
            <a:xfrm>
              <a:off x="7829551" y="3679825"/>
              <a:ext cx="25400" cy="7938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8" name="Rectangle 551"/>
            <p:cNvSpPr>
              <a:spLocks noChangeArrowheads="1"/>
            </p:cNvSpPr>
            <p:nvPr/>
          </p:nvSpPr>
          <p:spPr bwMode="auto">
            <a:xfrm>
              <a:off x="7829551" y="3671888"/>
              <a:ext cx="25400" cy="12700"/>
            </a:xfrm>
            <a:prstGeom prst="rect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538788" y="3606409"/>
            <a:ext cx="76200" cy="177403"/>
            <a:chOff x="7385051" y="3665538"/>
            <a:chExt cx="101600" cy="236537"/>
          </a:xfrm>
        </p:grpSpPr>
        <p:sp>
          <p:nvSpPr>
            <p:cNvPr id="390" name="Freeform 552"/>
            <p:cNvSpPr>
              <a:spLocks/>
            </p:cNvSpPr>
            <p:nvPr/>
          </p:nvSpPr>
          <p:spPr bwMode="auto">
            <a:xfrm>
              <a:off x="7385051" y="3676650"/>
              <a:ext cx="101600" cy="225425"/>
            </a:xfrm>
            <a:custGeom>
              <a:avLst/>
              <a:gdLst>
                <a:gd name="T0" fmla="*/ 23 w 27"/>
                <a:gd name="T1" fmla="*/ 14 h 60"/>
                <a:gd name="T2" fmla="*/ 17 w 27"/>
                <a:gd name="T3" fmla="*/ 0 h 60"/>
                <a:gd name="T4" fmla="*/ 15 w 27"/>
                <a:gd name="T5" fmla="*/ 0 h 60"/>
                <a:gd name="T6" fmla="*/ 13 w 27"/>
                <a:gd name="T7" fmla="*/ 0 h 60"/>
                <a:gd name="T8" fmla="*/ 11 w 27"/>
                <a:gd name="T9" fmla="*/ 0 h 60"/>
                <a:gd name="T10" fmla="*/ 5 w 27"/>
                <a:gd name="T11" fmla="*/ 14 h 60"/>
                <a:gd name="T12" fmla="*/ 3 w 27"/>
                <a:gd name="T13" fmla="*/ 23 h 60"/>
                <a:gd name="T14" fmla="*/ 4 w 27"/>
                <a:gd name="T15" fmla="*/ 31 h 60"/>
                <a:gd name="T16" fmla="*/ 3 w 27"/>
                <a:gd name="T17" fmla="*/ 52 h 60"/>
                <a:gd name="T18" fmla="*/ 11 w 27"/>
                <a:gd name="T19" fmla="*/ 60 h 60"/>
                <a:gd name="T20" fmla="*/ 14 w 27"/>
                <a:gd name="T21" fmla="*/ 60 h 60"/>
                <a:gd name="T22" fmla="*/ 14 w 27"/>
                <a:gd name="T23" fmla="*/ 60 h 60"/>
                <a:gd name="T24" fmla="*/ 14 w 27"/>
                <a:gd name="T25" fmla="*/ 60 h 60"/>
                <a:gd name="T26" fmla="*/ 14 w 27"/>
                <a:gd name="T27" fmla="*/ 60 h 60"/>
                <a:gd name="T28" fmla="*/ 14 w 27"/>
                <a:gd name="T29" fmla="*/ 60 h 60"/>
                <a:gd name="T30" fmla="*/ 17 w 27"/>
                <a:gd name="T31" fmla="*/ 60 h 60"/>
                <a:gd name="T32" fmla="*/ 26 w 27"/>
                <a:gd name="T33" fmla="*/ 52 h 60"/>
                <a:gd name="T34" fmla="*/ 24 w 27"/>
                <a:gd name="T35" fmla="*/ 31 h 60"/>
                <a:gd name="T36" fmla="*/ 25 w 27"/>
                <a:gd name="T37" fmla="*/ 23 h 60"/>
                <a:gd name="T38" fmla="*/ 23 w 27"/>
                <a:gd name="T39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60">
                  <a:moveTo>
                    <a:pt x="23" y="14"/>
                  </a:moveTo>
                  <a:cubicBezTo>
                    <a:pt x="15" y="8"/>
                    <a:pt x="17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8"/>
                    <a:pt x="5" y="14"/>
                  </a:cubicBezTo>
                  <a:cubicBezTo>
                    <a:pt x="1" y="16"/>
                    <a:pt x="1" y="22"/>
                    <a:pt x="3" y="23"/>
                  </a:cubicBezTo>
                  <a:cubicBezTo>
                    <a:pt x="3" y="23"/>
                    <a:pt x="0" y="29"/>
                    <a:pt x="4" y="31"/>
                  </a:cubicBezTo>
                  <a:cubicBezTo>
                    <a:pt x="7" y="32"/>
                    <a:pt x="3" y="47"/>
                    <a:pt x="3" y="52"/>
                  </a:cubicBezTo>
                  <a:cubicBezTo>
                    <a:pt x="2" y="57"/>
                    <a:pt x="8" y="60"/>
                    <a:pt x="11" y="60"/>
                  </a:cubicBezTo>
                  <a:cubicBezTo>
                    <a:pt x="12" y="60"/>
                    <a:pt x="13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5" y="60"/>
                    <a:pt x="17" y="60"/>
                  </a:cubicBezTo>
                  <a:cubicBezTo>
                    <a:pt x="20" y="60"/>
                    <a:pt x="26" y="57"/>
                    <a:pt x="26" y="52"/>
                  </a:cubicBezTo>
                  <a:cubicBezTo>
                    <a:pt x="25" y="47"/>
                    <a:pt x="20" y="32"/>
                    <a:pt x="24" y="31"/>
                  </a:cubicBezTo>
                  <a:cubicBezTo>
                    <a:pt x="27" y="29"/>
                    <a:pt x="25" y="23"/>
                    <a:pt x="25" y="23"/>
                  </a:cubicBezTo>
                  <a:cubicBezTo>
                    <a:pt x="27" y="22"/>
                    <a:pt x="27" y="16"/>
                    <a:pt x="23" y="14"/>
                  </a:cubicBezTo>
                </a:path>
              </a:pathLst>
            </a:custGeom>
            <a:solidFill>
              <a:srgbClr val="BAD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1" name="Freeform 553"/>
            <p:cNvSpPr>
              <a:spLocks/>
            </p:cNvSpPr>
            <p:nvPr/>
          </p:nvSpPr>
          <p:spPr bwMode="auto">
            <a:xfrm>
              <a:off x="7389813" y="3679825"/>
              <a:ext cx="52388" cy="222250"/>
            </a:xfrm>
            <a:custGeom>
              <a:avLst/>
              <a:gdLst>
                <a:gd name="T0" fmla="*/ 12 w 14"/>
                <a:gd name="T1" fmla="*/ 58 h 59"/>
                <a:gd name="T2" fmla="*/ 5 w 14"/>
                <a:gd name="T3" fmla="*/ 51 h 59"/>
                <a:gd name="T4" fmla="*/ 6 w 14"/>
                <a:gd name="T5" fmla="*/ 44 h 59"/>
                <a:gd name="T6" fmla="*/ 5 w 14"/>
                <a:gd name="T7" fmla="*/ 29 h 59"/>
                <a:gd name="T8" fmla="*/ 5 w 14"/>
                <a:gd name="T9" fmla="*/ 22 h 59"/>
                <a:gd name="T10" fmla="*/ 5 w 14"/>
                <a:gd name="T11" fmla="*/ 22 h 59"/>
                <a:gd name="T12" fmla="*/ 4 w 14"/>
                <a:gd name="T13" fmla="*/ 21 h 59"/>
                <a:gd name="T14" fmla="*/ 3 w 14"/>
                <a:gd name="T15" fmla="*/ 19 h 59"/>
                <a:gd name="T16" fmla="*/ 6 w 14"/>
                <a:gd name="T17" fmla="*/ 13 h 59"/>
                <a:gd name="T18" fmla="*/ 13 w 14"/>
                <a:gd name="T19" fmla="*/ 0 h 59"/>
                <a:gd name="T20" fmla="*/ 11 w 14"/>
                <a:gd name="T21" fmla="*/ 0 h 59"/>
                <a:gd name="T22" fmla="*/ 4 w 14"/>
                <a:gd name="T23" fmla="*/ 13 h 59"/>
                <a:gd name="T24" fmla="*/ 1 w 14"/>
                <a:gd name="T25" fmla="*/ 19 h 59"/>
                <a:gd name="T26" fmla="*/ 2 w 14"/>
                <a:gd name="T27" fmla="*/ 21 h 59"/>
                <a:gd name="T28" fmla="*/ 3 w 14"/>
                <a:gd name="T29" fmla="*/ 22 h 59"/>
                <a:gd name="T30" fmla="*/ 3 w 14"/>
                <a:gd name="T31" fmla="*/ 22 h 59"/>
                <a:gd name="T32" fmla="*/ 3 w 14"/>
                <a:gd name="T33" fmla="*/ 29 h 59"/>
                <a:gd name="T34" fmla="*/ 4 w 14"/>
                <a:gd name="T35" fmla="*/ 44 h 59"/>
                <a:gd name="T36" fmla="*/ 2 w 14"/>
                <a:gd name="T37" fmla="*/ 51 h 59"/>
                <a:gd name="T38" fmla="*/ 10 w 14"/>
                <a:gd name="T39" fmla="*/ 58 h 59"/>
                <a:gd name="T40" fmla="*/ 13 w 14"/>
                <a:gd name="T41" fmla="*/ 59 h 59"/>
                <a:gd name="T42" fmla="*/ 13 w 14"/>
                <a:gd name="T43" fmla="*/ 59 h 59"/>
                <a:gd name="T44" fmla="*/ 14 w 14"/>
                <a:gd name="T45" fmla="*/ 59 h 59"/>
                <a:gd name="T46" fmla="*/ 12 w 14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59">
                  <a:moveTo>
                    <a:pt x="12" y="58"/>
                  </a:moveTo>
                  <a:cubicBezTo>
                    <a:pt x="10" y="58"/>
                    <a:pt x="4" y="56"/>
                    <a:pt x="5" y="51"/>
                  </a:cubicBezTo>
                  <a:cubicBezTo>
                    <a:pt x="5" y="50"/>
                    <a:pt x="5" y="47"/>
                    <a:pt x="6" y="44"/>
                  </a:cubicBezTo>
                  <a:cubicBezTo>
                    <a:pt x="7" y="38"/>
                    <a:pt x="8" y="31"/>
                    <a:pt x="5" y="29"/>
                  </a:cubicBezTo>
                  <a:cubicBezTo>
                    <a:pt x="2" y="27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3" y="20"/>
                    <a:pt x="3" y="19"/>
                  </a:cubicBezTo>
                  <a:cubicBezTo>
                    <a:pt x="3" y="17"/>
                    <a:pt x="4" y="15"/>
                    <a:pt x="6" y="13"/>
                  </a:cubicBezTo>
                  <a:cubicBezTo>
                    <a:pt x="13" y="9"/>
                    <a:pt x="13" y="2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9"/>
                    <a:pt x="4" y="13"/>
                  </a:cubicBezTo>
                  <a:cubicBezTo>
                    <a:pt x="2" y="15"/>
                    <a:pt x="1" y="17"/>
                    <a:pt x="1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27"/>
                    <a:pt x="3" y="29"/>
                  </a:cubicBezTo>
                  <a:cubicBezTo>
                    <a:pt x="6" y="31"/>
                    <a:pt x="5" y="38"/>
                    <a:pt x="4" y="44"/>
                  </a:cubicBezTo>
                  <a:cubicBezTo>
                    <a:pt x="3" y="47"/>
                    <a:pt x="3" y="50"/>
                    <a:pt x="2" y="51"/>
                  </a:cubicBezTo>
                  <a:cubicBezTo>
                    <a:pt x="2" y="56"/>
                    <a:pt x="8" y="58"/>
                    <a:pt x="10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lnTo>
                    <a:pt x="12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2" name="Freeform 554"/>
            <p:cNvSpPr>
              <a:spLocks/>
            </p:cNvSpPr>
            <p:nvPr/>
          </p:nvSpPr>
          <p:spPr bwMode="auto">
            <a:xfrm>
              <a:off x="7434263" y="3679825"/>
              <a:ext cx="49213" cy="222250"/>
            </a:xfrm>
            <a:custGeom>
              <a:avLst/>
              <a:gdLst>
                <a:gd name="T0" fmla="*/ 1 w 13"/>
                <a:gd name="T1" fmla="*/ 58 h 59"/>
                <a:gd name="T2" fmla="*/ 9 w 13"/>
                <a:gd name="T3" fmla="*/ 51 h 59"/>
                <a:gd name="T4" fmla="*/ 9 w 13"/>
                <a:gd name="T5" fmla="*/ 44 h 59"/>
                <a:gd name="T6" fmla="*/ 8 w 13"/>
                <a:gd name="T7" fmla="*/ 29 h 59"/>
                <a:gd name="T8" fmla="*/ 10 w 13"/>
                <a:gd name="T9" fmla="*/ 22 h 59"/>
                <a:gd name="T10" fmla="*/ 10 w 13"/>
                <a:gd name="T11" fmla="*/ 22 h 59"/>
                <a:gd name="T12" fmla="*/ 11 w 13"/>
                <a:gd name="T13" fmla="*/ 21 h 59"/>
                <a:gd name="T14" fmla="*/ 10 w 13"/>
                <a:gd name="T15" fmla="*/ 19 h 59"/>
                <a:gd name="T16" fmla="*/ 8 w 13"/>
                <a:gd name="T17" fmla="*/ 13 h 59"/>
                <a:gd name="T18" fmla="*/ 3 w 13"/>
                <a:gd name="T19" fmla="*/ 0 h 59"/>
                <a:gd name="T20" fmla="*/ 3 w 13"/>
                <a:gd name="T21" fmla="*/ 0 h 59"/>
                <a:gd name="T22" fmla="*/ 9 w 13"/>
                <a:gd name="T23" fmla="*/ 13 h 59"/>
                <a:gd name="T24" fmla="*/ 12 w 13"/>
                <a:gd name="T25" fmla="*/ 19 h 59"/>
                <a:gd name="T26" fmla="*/ 11 w 13"/>
                <a:gd name="T27" fmla="*/ 21 h 59"/>
                <a:gd name="T28" fmla="*/ 11 w 13"/>
                <a:gd name="T29" fmla="*/ 22 h 59"/>
                <a:gd name="T30" fmla="*/ 11 w 13"/>
                <a:gd name="T31" fmla="*/ 22 h 59"/>
                <a:gd name="T32" fmla="*/ 10 w 13"/>
                <a:gd name="T33" fmla="*/ 29 h 59"/>
                <a:gd name="T34" fmla="*/ 10 w 13"/>
                <a:gd name="T35" fmla="*/ 44 h 59"/>
                <a:gd name="T36" fmla="*/ 11 w 13"/>
                <a:gd name="T37" fmla="*/ 51 h 59"/>
                <a:gd name="T38" fmla="*/ 3 w 13"/>
                <a:gd name="T39" fmla="*/ 58 h 59"/>
                <a:gd name="T40" fmla="*/ 1 w 13"/>
                <a:gd name="T41" fmla="*/ 59 h 59"/>
                <a:gd name="T42" fmla="*/ 1 w 13"/>
                <a:gd name="T43" fmla="*/ 59 h 59"/>
                <a:gd name="T44" fmla="*/ 0 w 13"/>
                <a:gd name="T45" fmla="*/ 59 h 59"/>
                <a:gd name="T46" fmla="*/ 1 w 13"/>
                <a:gd name="T4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59">
                  <a:moveTo>
                    <a:pt x="1" y="58"/>
                  </a:moveTo>
                  <a:cubicBezTo>
                    <a:pt x="4" y="58"/>
                    <a:pt x="9" y="56"/>
                    <a:pt x="9" y="51"/>
                  </a:cubicBezTo>
                  <a:cubicBezTo>
                    <a:pt x="9" y="50"/>
                    <a:pt x="10" y="47"/>
                    <a:pt x="9" y="44"/>
                  </a:cubicBezTo>
                  <a:cubicBezTo>
                    <a:pt x="8" y="38"/>
                    <a:pt x="5" y="31"/>
                    <a:pt x="8" y="29"/>
                  </a:cubicBezTo>
                  <a:cubicBezTo>
                    <a:pt x="11" y="27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1" y="15"/>
                    <a:pt x="8" y="13"/>
                  </a:cubicBezTo>
                  <a:cubicBezTo>
                    <a:pt x="2" y="9"/>
                    <a:pt x="2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9"/>
                    <a:pt x="9" y="13"/>
                  </a:cubicBezTo>
                  <a:cubicBezTo>
                    <a:pt x="12" y="15"/>
                    <a:pt x="12" y="17"/>
                    <a:pt x="12" y="19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3" y="27"/>
                    <a:pt x="10" y="29"/>
                  </a:cubicBezTo>
                  <a:cubicBezTo>
                    <a:pt x="7" y="31"/>
                    <a:pt x="9" y="38"/>
                    <a:pt x="10" y="44"/>
                  </a:cubicBezTo>
                  <a:cubicBezTo>
                    <a:pt x="10" y="47"/>
                    <a:pt x="11" y="50"/>
                    <a:pt x="11" y="51"/>
                  </a:cubicBezTo>
                  <a:cubicBezTo>
                    <a:pt x="11" y="56"/>
                    <a:pt x="6" y="58"/>
                    <a:pt x="3" y="58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1" y="58"/>
                  </a:lnTo>
                  <a:close/>
                </a:path>
              </a:pathLst>
            </a:custGeom>
            <a:solidFill>
              <a:srgbClr val="D6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3" name="Oval 555"/>
            <p:cNvSpPr>
              <a:spLocks noChangeArrowheads="1"/>
            </p:cNvSpPr>
            <p:nvPr/>
          </p:nvSpPr>
          <p:spPr bwMode="auto">
            <a:xfrm>
              <a:off x="7423151" y="3665538"/>
              <a:ext cx="26988" cy="11113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4" name="Oval 556"/>
            <p:cNvSpPr>
              <a:spLocks noChangeArrowheads="1"/>
            </p:cNvSpPr>
            <p:nvPr/>
          </p:nvSpPr>
          <p:spPr bwMode="auto">
            <a:xfrm>
              <a:off x="7423151" y="3679825"/>
              <a:ext cx="26988" cy="7938"/>
            </a:xfrm>
            <a:prstGeom prst="ellipse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5" name="Rectangle 557"/>
            <p:cNvSpPr>
              <a:spLocks noChangeArrowheads="1"/>
            </p:cNvSpPr>
            <p:nvPr/>
          </p:nvSpPr>
          <p:spPr bwMode="auto">
            <a:xfrm>
              <a:off x="7423151" y="3671888"/>
              <a:ext cx="26988" cy="12700"/>
            </a:xfrm>
            <a:prstGeom prst="rect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7473554" y="3201593"/>
            <a:ext cx="715566" cy="1256109"/>
            <a:chOff x="9964738" y="3125788"/>
            <a:chExt cx="954088" cy="1674812"/>
          </a:xfrm>
        </p:grpSpPr>
        <p:sp>
          <p:nvSpPr>
            <p:cNvPr id="397" name="Freeform 558"/>
            <p:cNvSpPr>
              <a:spLocks/>
            </p:cNvSpPr>
            <p:nvPr/>
          </p:nvSpPr>
          <p:spPr bwMode="auto">
            <a:xfrm>
              <a:off x="9975851" y="3125788"/>
              <a:ext cx="942975" cy="588963"/>
            </a:xfrm>
            <a:custGeom>
              <a:avLst/>
              <a:gdLst>
                <a:gd name="T0" fmla="*/ 221 w 251"/>
                <a:gd name="T1" fmla="*/ 0 h 156"/>
                <a:gd name="T2" fmla="*/ 231 w 251"/>
                <a:gd name="T3" fmla="*/ 112 h 156"/>
                <a:gd name="T4" fmla="*/ 251 w 251"/>
                <a:gd name="T5" fmla="*/ 128 h 156"/>
                <a:gd name="T6" fmla="*/ 77 w 251"/>
                <a:gd name="T7" fmla="*/ 134 h 156"/>
                <a:gd name="T8" fmla="*/ 32 w 251"/>
                <a:gd name="T9" fmla="*/ 52 h 156"/>
                <a:gd name="T10" fmla="*/ 221 w 251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156">
                  <a:moveTo>
                    <a:pt x="221" y="0"/>
                  </a:moveTo>
                  <a:cubicBezTo>
                    <a:pt x="238" y="2"/>
                    <a:pt x="224" y="84"/>
                    <a:pt x="231" y="112"/>
                  </a:cubicBezTo>
                  <a:cubicBezTo>
                    <a:pt x="235" y="128"/>
                    <a:pt x="251" y="128"/>
                    <a:pt x="251" y="128"/>
                  </a:cubicBezTo>
                  <a:cubicBezTo>
                    <a:pt x="251" y="128"/>
                    <a:pt x="155" y="156"/>
                    <a:pt x="77" y="134"/>
                  </a:cubicBezTo>
                  <a:cubicBezTo>
                    <a:pt x="0" y="113"/>
                    <a:pt x="32" y="52"/>
                    <a:pt x="32" y="5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8" name="Freeform 559"/>
            <p:cNvSpPr>
              <a:spLocks/>
            </p:cNvSpPr>
            <p:nvPr/>
          </p:nvSpPr>
          <p:spPr bwMode="auto">
            <a:xfrm>
              <a:off x="9964738" y="3359150"/>
              <a:ext cx="519113" cy="1441450"/>
            </a:xfrm>
            <a:custGeom>
              <a:avLst/>
              <a:gdLst>
                <a:gd name="T0" fmla="*/ 327 w 327"/>
                <a:gd name="T1" fmla="*/ 0 h 908"/>
                <a:gd name="T2" fmla="*/ 286 w 327"/>
                <a:gd name="T3" fmla="*/ 0 h 908"/>
                <a:gd name="T4" fmla="*/ 0 w 327"/>
                <a:gd name="T5" fmla="*/ 908 h 908"/>
                <a:gd name="T6" fmla="*/ 40 w 327"/>
                <a:gd name="T7" fmla="*/ 908 h 908"/>
                <a:gd name="T8" fmla="*/ 327 w 327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908">
                  <a:moveTo>
                    <a:pt x="327" y="0"/>
                  </a:moveTo>
                  <a:lnTo>
                    <a:pt x="286" y="0"/>
                  </a:lnTo>
                  <a:lnTo>
                    <a:pt x="0" y="908"/>
                  </a:lnTo>
                  <a:lnTo>
                    <a:pt x="40" y="908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9" name="Freeform 560"/>
            <p:cNvSpPr>
              <a:spLocks/>
            </p:cNvSpPr>
            <p:nvPr/>
          </p:nvSpPr>
          <p:spPr bwMode="auto">
            <a:xfrm>
              <a:off x="10329863" y="3359150"/>
              <a:ext cx="517525" cy="1441450"/>
            </a:xfrm>
            <a:custGeom>
              <a:avLst/>
              <a:gdLst>
                <a:gd name="T0" fmla="*/ 0 w 326"/>
                <a:gd name="T1" fmla="*/ 0 h 908"/>
                <a:gd name="T2" fmla="*/ 40 w 326"/>
                <a:gd name="T3" fmla="*/ 0 h 908"/>
                <a:gd name="T4" fmla="*/ 326 w 326"/>
                <a:gd name="T5" fmla="*/ 908 h 908"/>
                <a:gd name="T6" fmla="*/ 286 w 326"/>
                <a:gd name="T7" fmla="*/ 908 h 908"/>
                <a:gd name="T8" fmla="*/ 0 w 326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908">
                  <a:moveTo>
                    <a:pt x="0" y="0"/>
                  </a:moveTo>
                  <a:lnTo>
                    <a:pt x="40" y="0"/>
                  </a:lnTo>
                  <a:lnTo>
                    <a:pt x="326" y="908"/>
                  </a:lnTo>
                  <a:lnTo>
                    <a:pt x="286" y="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0" name="Rectangle 561"/>
            <p:cNvSpPr>
              <a:spLocks noChangeArrowheads="1"/>
            </p:cNvSpPr>
            <p:nvPr/>
          </p:nvSpPr>
          <p:spPr bwMode="auto">
            <a:xfrm>
              <a:off x="10002838" y="3227388"/>
              <a:ext cx="814388" cy="693738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1" name="Rectangle 562"/>
            <p:cNvSpPr>
              <a:spLocks noChangeArrowheads="1"/>
            </p:cNvSpPr>
            <p:nvPr/>
          </p:nvSpPr>
          <p:spPr bwMode="auto">
            <a:xfrm>
              <a:off x="10039351" y="3249613"/>
              <a:ext cx="741363" cy="63500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2" name="Rectangle 563"/>
            <p:cNvSpPr>
              <a:spLocks noChangeArrowheads="1"/>
            </p:cNvSpPr>
            <p:nvPr/>
          </p:nvSpPr>
          <p:spPr bwMode="auto">
            <a:xfrm>
              <a:off x="9998076" y="3898900"/>
              <a:ext cx="827088" cy="22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3" name="Rectangle 564"/>
            <p:cNvSpPr>
              <a:spLocks noChangeArrowheads="1"/>
            </p:cNvSpPr>
            <p:nvPr/>
          </p:nvSpPr>
          <p:spPr bwMode="auto">
            <a:xfrm>
              <a:off x="10137776" y="3362325"/>
              <a:ext cx="3175" cy="3746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4" name="Rectangle 565"/>
            <p:cNvSpPr>
              <a:spLocks noChangeArrowheads="1"/>
            </p:cNvSpPr>
            <p:nvPr/>
          </p:nvSpPr>
          <p:spPr bwMode="auto">
            <a:xfrm>
              <a:off x="10118726" y="3709988"/>
              <a:ext cx="585788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5" name="Rectangle 566"/>
            <p:cNvSpPr>
              <a:spLocks noChangeArrowheads="1"/>
            </p:cNvSpPr>
            <p:nvPr/>
          </p:nvSpPr>
          <p:spPr bwMode="auto">
            <a:xfrm>
              <a:off x="10275888" y="3509963"/>
              <a:ext cx="34925" cy="200025"/>
            </a:xfrm>
            <a:prstGeom prst="rect">
              <a:avLst/>
            </a:prstGeom>
            <a:solidFill>
              <a:srgbClr val="F9ED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Rectangle 567"/>
            <p:cNvSpPr>
              <a:spLocks noChangeArrowheads="1"/>
            </p:cNvSpPr>
            <p:nvPr/>
          </p:nvSpPr>
          <p:spPr bwMode="auto">
            <a:xfrm>
              <a:off x="10355263" y="3457575"/>
              <a:ext cx="34925" cy="252413"/>
            </a:xfrm>
            <a:prstGeom prst="rect">
              <a:avLst/>
            </a:pr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Rectangle 568"/>
            <p:cNvSpPr>
              <a:spLocks noChangeArrowheads="1"/>
            </p:cNvSpPr>
            <p:nvPr/>
          </p:nvSpPr>
          <p:spPr bwMode="auto">
            <a:xfrm>
              <a:off x="10437813" y="3457575"/>
              <a:ext cx="38100" cy="252413"/>
            </a:xfrm>
            <a:prstGeom prst="rect">
              <a:avLst/>
            </a:prstGeom>
            <a:solidFill>
              <a:srgbClr val="27A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8" name="Rectangle 569"/>
            <p:cNvSpPr>
              <a:spLocks noChangeArrowheads="1"/>
            </p:cNvSpPr>
            <p:nvPr/>
          </p:nvSpPr>
          <p:spPr bwMode="auto">
            <a:xfrm>
              <a:off x="10514013" y="3446463"/>
              <a:ext cx="36513" cy="263525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" name="Rectangle 570"/>
            <p:cNvSpPr>
              <a:spLocks noChangeArrowheads="1"/>
            </p:cNvSpPr>
            <p:nvPr/>
          </p:nvSpPr>
          <p:spPr bwMode="auto">
            <a:xfrm>
              <a:off x="10591801" y="3400425"/>
              <a:ext cx="38100" cy="309563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Rectangle 571"/>
            <p:cNvSpPr>
              <a:spLocks noChangeArrowheads="1"/>
            </p:cNvSpPr>
            <p:nvPr/>
          </p:nvSpPr>
          <p:spPr bwMode="auto">
            <a:xfrm>
              <a:off x="10193338" y="3548063"/>
              <a:ext cx="38100" cy="161925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Rectangle 572"/>
            <p:cNvSpPr>
              <a:spLocks noChangeArrowheads="1"/>
            </p:cNvSpPr>
            <p:nvPr/>
          </p:nvSpPr>
          <p:spPr bwMode="auto">
            <a:xfrm>
              <a:off x="10171113" y="3717925"/>
              <a:ext cx="4763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2" name="Rectangle 573"/>
            <p:cNvSpPr>
              <a:spLocks noChangeArrowheads="1"/>
            </p:cNvSpPr>
            <p:nvPr/>
          </p:nvSpPr>
          <p:spPr bwMode="auto">
            <a:xfrm>
              <a:off x="10204451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3" name="Rectangle 574"/>
            <p:cNvSpPr>
              <a:spLocks noChangeArrowheads="1"/>
            </p:cNvSpPr>
            <p:nvPr/>
          </p:nvSpPr>
          <p:spPr bwMode="auto">
            <a:xfrm>
              <a:off x="10242551" y="3717925"/>
              <a:ext cx="4763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4" name="Rectangle 575"/>
            <p:cNvSpPr>
              <a:spLocks noChangeArrowheads="1"/>
            </p:cNvSpPr>
            <p:nvPr/>
          </p:nvSpPr>
          <p:spPr bwMode="auto">
            <a:xfrm>
              <a:off x="10275888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" name="Rectangle 576"/>
            <p:cNvSpPr>
              <a:spLocks noChangeArrowheads="1"/>
            </p:cNvSpPr>
            <p:nvPr/>
          </p:nvSpPr>
          <p:spPr bwMode="auto">
            <a:xfrm>
              <a:off x="10313988" y="3717925"/>
              <a:ext cx="4763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" name="Rectangle 577"/>
            <p:cNvSpPr>
              <a:spLocks noChangeArrowheads="1"/>
            </p:cNvSpPr>
            <p:nvPr/>
          </p:nvSpPr>
          <p:spPr bwMode="auto">
            <a:xfrm>
              <a:off x="10347326" y="3717925"/>
              <a:ext cx="4763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" name="Rectangle 578"/>
            <p:cNvSpPr>
              <a:spLocks noChangeArrowheads="1"/>
            </p:cNvSpPr>
            <p:nvPr/>
          </p:nvSpPr>
          <p:spPr bwMode="auto">
            <a:xfrm>
              <a:off x="10382251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8" name="Rectangle 579"/>
            <p:cNvSpPr>
              <a:spLocks noChangeArrowheads="1"/>
            </p:cNvSpPr>
            <p:nvPr/>
          </p:nvSpPr>
          <p:spPr bwMode="auto">
            <a:xfrm>
              <a:off x="10418763" y="3717925"/>
              <a:ext cx="4763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9" name="Rectangle 580"/>
            <p:cNvSpPr>
              <a:spLocks noChangeArrowheads="1"/>
            </p:cNvSpPr>
            <p:nvPr/>
          </p:nvSpPr>
          <p:spPr bwMode="auto">
            <a:xfrm>
              <a:off x="10453688" y="3717925"/>
              <a:ext cx="31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0" name="Rectangle 581"/>
            <p:cNvSpPr>
              <a:spLocks noChangeArrowheads="1"/>
            </p:cNvSpPr>
            <p:nvPr/>
          </p:nvSpPr>
          <p:spPr bwMode="auto">
            <a:xfrm>
              <a:off x="10487026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1" name="Rectangle 582"/>
            <p:cNvSpPr>
              <a:spLocks noChangeArrowheads="1"/>
            </p:cNvSpPr>
            <p:nvPr/>
          </p:nvSpPr>
          <p:spPr bwMode="auto">
            <a:xfrm>
              <a:off x="10525126" y="3717925"/>
              <a:ext cx="31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2" name="Rectangle 583"/>
            <p:cNvSpPr>
              <a:spLocks noChangeArrowheads="1"/>
            </p:cNvSpPr>
            <p:nvPr/>
          </p:nvSpPr>
          <p:spPr bwMode="auto">
            <a:xfrm>
              <a:off x="10558463" y="3717925"/>
              <a:ext cx="31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3" name="Rectangle 584"/>
            <p:cNvSpPr>
              <a:spLocks noChangeArrowheads="1"/>
            </p:cNvSpPr>
            <p:nvPr/>
          </p:nvSpPr>
          <p:spPr bwMode="auto">
            <a:xfrm>
              <a:off x="10591801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4" name="Rectangle 585"/>
            <p:cNvSpPr>
              <a:spLocks noChangeArrowheads="1"/>
            </p:cNvSpPr>
            <p:nvPr/>
          </p:nvSpPr>
          <p:spPr bwMode="auto">
            <a:xfrm>
              <a:off x="10629901" y="3717925"/>
              <a:ext cx="3175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5" name="Rectangle 586"/>
            <p:cNvSpPr>
              <a:spLocks noChangeArrowheads="1"/>
            </p:cNvSpPr>
            <p:nvPr/>
          </p:nvSpPr>
          <p:spPr bwMode="auto">
            <a:xfrm>
              <a:off x="10663238" y="3717925"/>
              <a:ext cx="7938" cy="1428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6" name="Rectangle 587"/>
            <p:cNvSpPr>
              <a:spLocks noChangeArrowheads="1"/>
            </p:cNvSpPr>
            <p:nvPr/>
          </p:nvSpPr>
          <p:spPr bwMode="auto">
            <a:xfrm>
              <a:off x="10118726" y="3676650"/>
              <a:ext cx="14288" cy="31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7" name="Rectangle 588"/>
            <p:cNvSpPr>
              <a:spLocks noChangeArrowheads="1"/>
            </p:cNvSpPr>
            <p:nvPr/>
          </p:nvSpPr>
          <p:spPr bwMode="auto">
            <a:xfrm>
              <a:off x="10118726" y="3641725"/>
              <a:ext cx="14288" cy="47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8" name="Rectangle 589"/>
            <p:cNvSpPr>
              <a:spLocks noChangeArrowheads="1"/>
            </p:cNvSpPr>
            <p:nvPr/>
          </p:nvSpPr>
          <p:spPr bwMode="auto">
            <a:xfrm>
              <a:off x="10118726" y="3605213"/>
              <a:ext cx="14288" cy="63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9" name="Rectangle 590"/>
            <p:cNvSpPr>
              <a:spLocks noChangeArrowheads="1"/>
            </p:cNvSpPr>
            <p:nvPr/>
          </p:nvSpPr>
          <p:spPr bwMode="auto">
            <a:xfrm>
              <a:off x="10118726" y="3570288"/>
              <a:ext cx="14288" cy="47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0" name="Rectangle 591"/>
            <p:cNvSpPr>
              <a:spLocks noChangeArrowheads="1"/>
            </p:cNvSpPr>
            <p:nvPr/>
          </p:nvSpPr>
          <p:spPr bwMode="auto">
            <a:xfrm>
              <a:off x="10118726" y="3536950"/>
              <a:ext cx="14288" cy="31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1" name="Rectangle 592"/>
            <p:cNvSpPr>
              <a:spLocks noChangeArrowheads="1"/>
            </p:cNvSpPr>
            <p:nvPr/>
          </p:nvSpPr>
          <p:spPr bwMode="auto">
            <a:xfrm>
              <a:off x="10118726" y="3498850"/>
              <a:ext cx="14288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2" name="Rectangle 593"/>
            <p:cNvSpPr>
              <a:spLocks noChangeArrowheads="1"/>
            </p:cNvSpPr>
            <p:nvPr/>
          </p:nvSpPr>
          <p:spPr bwMode="auto">
            <a:xfrm>
              <a:off x="10118726" y="3465513"/>
              <a:ext cx="14288" cy="31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3" name="Rectangle 594"/>
            <p:cNvSpPr>
              <a:spLocks noChangeArrowheads="1"/>
            </p:cNvSpPr>
            <p:nvPr/>
          </p:nvSpPr>
          <p:spPr bwMode="auto">
            <a:xfrm>
              <a:off x="10118726" y="3430588"/>
              <a:ext cx="14288" cy="47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4" name="Rectangle 595"/>
            <p:cNvSpPr>
              <a:spLocks noChangeArrowheads="1"/>
            </p:cNvSpPr>
            <p:nvPr/>
          </p:nvSpPr>
          <p:spPr bwMode="auto">
            <a:xfrm>
              <a:off x="10118726" y="3392488"/>
              <a:ext cx="14288" cy="79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5" name="Freeform 596"/>
            <p:cNvSpPr>
              <a:spLocks/>
            </p:cNvSpPr>
            <p:nvPr/>
          </p:nvSpPr>
          <p:spPr bwMode="auto">
            <a:xfrm>
              <a:off x="9990138" y="3125788"/>
              <a:ext cx="862013" cy="123825"/>
            </a:xfrm>
            <a:custGeom>
              <a:avLst/>
              <a:gdLst>
                <a:gd name="T0" fmla="*/ 210 w 229"/>
                <a:gd name="T1" fmla="*/ 33 h 33"/>
                <a:gd name="T2" fmla="*/ 218 w 229"/>
                <a:gd name="T3" fmla="*/ 0 h 33"/>
                <a:gd name="T4" fmla="*/ 14 w 229"/>
                <a:gd name="T5" fmla="*/ 12 h 33"/>
                <a:gd name="T6" fmla="*/ 13 w 229"/>
                <a:gd name="T7" fmla="*/ 33 h 33"/>
                <a:gd name="T8" fmla="*/ 210 w 229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33">
                  <a:moveTo>
                    <a:pt x="210" y="33"/>
                  </a:moveTo>
                  <a:cubicBezTo>
                    <a:pt x="210" y="33"/>
                    <a:pt x="229" y="22"/>
                    <a:pt x="218" y="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0" y="22"/>
                    <a:pt x="13" y="33"/>
                  </a:cubicBezTo>
                  <a:lnTo>
                    <a:pt x="210" y="33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6" name="Group 435"/>
          <p:cNvGrpSpPr/>
          <p:nvPr/>
        </p:nvGrpSpPr>
        <p:grpSpPr>
          <a:xfrm>
            <a:off x="6410328" y="3773092"/>
            <a:ext cx="121444" cy="14288"/>
            <a:chOff x="8547101" y="3887788"/>
            <a:chExt cx="161925" cy="19050"/>
          </a:xfrm>
        </p:grpSpPr>
        <p:sp>
          <p:nvSpPr>
            <p:cNvPr id="437" name="Freeform 597"/>
            <p:cNvSpPr>
              <a:spLocks/>
            </p:cNvSpPr>
            <p:nvPr/>
          </p:nvSpPr>
          <p:spPr bwMode="auto">
            <a:xfrm>
              <a:off x="8547101" y="3887788"/>
              <a:ext cx="26988" cy="19050"/>
            </a:xfrm>
            <a:custGeom>
              <a:avLst/>
              <a:gdLst>
                <a:gd name="T0" fmla="*/ 2 w 7"/>
                <a:gd name="T1" fmla="*/ 1 h 5"/>
                <a:gd name="T2" fmla="*/ 0 w 7"/>
                <a:gd name="T3" fmla="*/ 2 h 5"/>
                <a:gd name="T4" fmla="*/ 0 w 7"/>
                <a:gd name="T5" fmla="*/ 2 h 5"/>
                <a:gd name="T6" fmla="*/ 0 w 7"/>
                <a:gd name="T7" fmla="*/ 2 h 5"/>
                <a:gd name="T8" fmla="*/ 0 w 7"/>
                <a:gd name="T9" fmla="*/ 2 h 5"/>
                <a:gd name="T10" fmla="*/ 0 w 7"/>
                <a:gd name="T11" fmla="*/ 2 h 5"/>
                <a:gd name="T12" fmla="*/ 2 w 7"/>
                <a:gd name="T13" fmla="*/ 3 h 5"/>
                <a:gd name="T14" fmla="*/ 7 w 7"/>
                <a:gd name="T15" fmla="*/ 4 h 5"/>
                <a:gd name="T16" fmla="*/ 7 w 7"/>
                <a:gd name="T17" fmla="*/ 2 h 5"/>
                <a:gd name="T18" fmla="*/ 7 w 7"/>
                <a:gd name="T19" fmla="*/ 2 h 5"/>
                <a:gd name="T20" fmla="*/ 7 w 7"/>
                <a:gd name="T21" fmla="*/ 2 h 5"/>
                <a:gd name="T22" fmla="*/ 7 w 7"/>
                <a:gd name="T23" fmla="*/ 0 h 5"/>
                <a:gd name="T24" fmla="*/ 2 w 7"/>
                <a:gd name="T2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2"/>
                    <a:pt x="2" y="3"/>
                  </a:cubicBezTo>
                  <a:cubicBezTo>
                    <a:pt x="3" y="5"/>
                    <a:pt x="7" y="4"/>
                    <a:pt x="7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3" y="0"/>
                    <a:pt x="2" y="1"/>
                  </a:cubicBezTo>
                </a:path>
              </a:pathLst>
            </a:custGeom>
            <a:solidFill>
              <a:srgbClr val="F7B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0" name="Rectangle 598"/>
            <p:cNvSpPr>
              <a:spLocks noChangeArrowheads="1"/>
            </p:cNvSpPr>
            <p:nvPr/>
          </p:nvSpPr>
          <p:spPr bwMode="auto">
            <a:xfrm>
              <a:off x="8562976" y="3895725"/>
              <a:ext cx="14288" cy="3175"/>
            </a:xfrm>
            <a:prstGeom prst="rect">
              <a:avLst/>
            </a:prstGeom>
            <a:solidFill>
              <a:srgbClr val="553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1" name="Rectangle 599"/>
            <p:cNvSpPr>
              <a:spLocks noChangeArrowheads="1"/>
            </p:cNvSpPr>
            <p:nvPr/>
          </p:nvSpPr>
          <p:spPr bwMode="auto">
            <a:xfrm>
              <a:off x="8574088" y="3887788"/>
              <a:ext cx="101600" cy="14288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2" name="Freeform 600"/>
            <p:cNvSpPr>
              <a:spLocks/>
            </p:cNvSpPr>
            <p:nvPr/>
          </p:nvSpPr>
          <p:spPr bwMode="auto">
            <a:xfrm>
              <a:off x="8664576" y="3887788"/>
              <a:ext cx="44450" cy="14288"/>
            </a:xfrm>
            <a:custGeom>
              <a:avLst/>
              <a:gdLst>
                <a:gd name="T0" fmla="*/ 10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0 w 12"/>
                <a:gd name="T7" fmla="*/ 4 h 4"/>
                <a:gd name="T8" fmla="*/ 12 w 12"/>
                <a:gd name="T9" fmla="*/ 3 h 4"/>
                <a:gd name="T10" fmla="*/ 12 w 12"/>
                <a:gd name="T11" fmla="*/ 1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2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3" name="Oval 601"/>
            <p:cNvSpPr>
              <a:spLocks noChangeArrowheads="1"/>
            </p:cNvSpPr>
            <p:nvPr/>
          </p:nvSpPr>
          <p:spPr bwMode="auto">
            <a:xfrm>
              <a:off x="8659813" y="3887788"/>
              <a:ext cx="4763" cy="14288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4" name="Rectangle 602"/>
            <p:cNvSpPr>
              <a:spLocks noChangeArrowheads="1"/>
            </p:cNvSpPr>
            <p:nvPr/>
          </p:nvSpPr>
          <p:spPr bwMode="auto">
            <a:xfrm>
              <a:off x="8675688" y="3887788"/>
              <a:ext cx="1588" cy="19050"/>
            </a:xfrm>
            <a:prstGeom prst="rect">
              <a:avLst/>
            </a:prstGeom>
            <a:solidFill>
              <a:srgbClr val="F7B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2" name="Freeform 603"/>
            <p:cNvSpPr>
              <a:spLocks/>
            </p:cNvSpPr>
            <p:nvPr/>
          </p:nvSpPr>
          <p:spPr bwMode="auto">
            <a:xfrm>
              <a:off x="8623301" y="3902075"/>
              <a:ext cx="77788" cy="4763"/>
            </a:xfrm>
            <a:custGeom>
              <a:avLst/>
              <a:gdLst>
                <a:gd name="T0" fmla="*/ 19 w 21"/>
                <a:gd name="T1" fmla="*/ 1 h 1"/>
                <a:gd name="T2" fmla="*/ 4 w 21"/>
                <a:gd name="T3" fmla="*/ 1 h 1"/>
                <a:gd name="T4" fmla="*/ 1 w 21"/>
                <a:gd name="T5" fmla="*/ 1 h 1"/>
                <a:gd name="T6" fmla="*/ 1 w 21"/>
                <a:gd name="T7" fmla="*/ 1 h 1"/>
                <a:gd name="T8" fmla="*/ 8 w 21"/>
                <a:gd name="T9" fmla="*/ 1 h 1"/>
                <a:gd name="T10" fmla="*/ 19 w 2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">
                  <a:moveTo>
                    <a:pt x="19" y="1"/>
                  </a:moveTo>
                  <a:cubicBezTo>
                    <a:pt x="19" y="1"/>
                    <a:pt x="6" y="1"/>
                    <a:pt x="4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2" y="1"/>
                    <a:pt x="8" y="1"/>
                  </a:cubicBezTo>
                  <a:cubicBezTo>
                    <a:pt x="14" y="1"/>
                    <a:pt x="21" y="1"/>
                    <a:pt x="19" y="1"/>
                  </a:cubicBezTo>
                </a:path>
              </a:pathLst>
            </a:custGeom>
            <a:solidFill>
              <a:srgbClr val="F7B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93" name="Group 692"/>
          <p:cNvGrpSpPr/>
          <p:nvPr/>
        </p:nvGrpSpPr>
        <p:grpSpPr>
          <a:xfrm>
            <a:off x="6525816" y="3602837"/>
            <a:ext cx="76200" cy="184547"/>
            <a:chOff x="8701088" y="3660775"/>
            <a:chExt cx="101600" cy="246063"/>
          </a:xfrm>
        </p:grpSpPr>
        <p:sp>
          <p:nvSpPr>
            <p:cNvPr id="694" name="Freeform 604"/>
            <p:cNvSpPr>
              <a:spLocks/>
            </p:cNvSpPr>
            <p:nvPr/>
          </p:nvSpPr>
          <p:spPr bwMode="auto">
            <a:xfrm>
              <a:off x="8736013" y="3676650"/>
              <a:ext cx="58738" cy="169863"/>
            </a:xfrm>
            <a:custGeom>
              <a:avLst/>
              <a:gdLst>
                <a:gd name="T0" fmla="*/ 3 w 16"/>
                <a:gd name="T1" fmla="*/ 45 h 45"/>
                <a:gd name="T2" fmla="*/ 1 w 16"/>
                <a:gd name="T3" fmla="*/ 45 h 45"/>
                <a:gd name="T4" fmla="*/ 0 w 16"/>
                <a:gd name="T5" fmla="*/ 44 h 45"/>
                <a:gd name="T6" fmla="*/ 12 w 16"/>
                <a:gd name="T7" fmla="*/ 3 h 45"/>
                <a:gd name="T8" fmla="*/ 15 w 16"/>
                <a:gd name="T9" fmla="*/ 0 h 45"/>
                <a:gd name="T10" fmla="*/ 16 w 16"/>
                <a:gd name="T11" fmla="*/ 4 h 45"/>
                <a:gd name="T12" fmla="*/ 3 w 16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5">
                  <a:moveTo>
                    <a:pt x="3" y="45"/>
                  </a:moveTo>
                  <a:cubicBezTo>
                    <a:pt x="2" y="45"/>
                    <a:pt x="2" y="45"/>
                    <a:pt x="1" y="45"/>
                  </a:cubicBezTo>
                  <a:cubicBezTo>
                    <a:pt x="1" y="45"/>
                    <a:pt x="0" y="45"/>
                    <a:pt x="0" y="44"/>
                  </a:cubicBezTo>
                  <a:cubicBezTo>
                    <a:pt x="0" y="42"/>
                    <a:pt x="12" y="3"/>
                    <a:pt x="12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4" y="43"/>
                    <a:pt x="3" y="45"/>
                  </a:cubicBez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5" name="Freeform 605"/>
            <p:cNvSpPr>
              <a:spLocks/>
            </p:cNvSpPr>
            <p:nvPr/>
          </p:nvSpPr>
          <p:spPr bwMode="auto">
            <a:xfrm>
              <a:off x="8736013" y="3687763"/>
              <a:ext cx="58738" cy="158750"/>
            </a:xfrm>
            <a:custGeom>
              <a:avLst/>
              <a:gdLst>
                <a:gd name="T0" fmla="*/ 16 w 16"/>
                <a:gd name="T1" fmla="*/ 1 h 42"/>
                <a:gd name="T2" fmla="*/ 16 w 16"/>
                <a:gd name="T3" fmla="*/ 1 h 42"/>
                <a:gd name="T4" fmla="*/ 14 w 16"/>
                <a:gd name="T5" fmla="*/ 1 h 42"/>
                <a:gd name="T6" fmla="*/ 12 w 16"/>
                <a:gd name="T7" fmla="*/ 0 h 42"/>
                <a:gd name="T8" fmla="*/ 0 w 16"/>
                <a:gd name="T9" fmla="*/ 41 h 42"/>
                <a:gd name="T10" fmla="*/ 1 w 16"/>
                <a:gd name="T11" fmla="*/ 42 h 42"/>
                <a:gd name="T12" fmla="*/ 3 w 16"/>
                <a:gd name="T13" fmla="*/ 42 h 42"/>
                <a:gd name="T14" fmla="*/ 16 w 16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2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4" y="2"/>
                    <a:pt x="14" y="1"/>
                  </a:cubicBezTo>
                  <a:cubicBezTo>
                    <a:pt x="13" y="1"/>
                    <a:pt x="13" y="1"/>
                    <a:pt x="12" y="0"/>
                  </a:cubicBezTo>
                  <a:cubicBezTo>
                    <a:pt x="11" y="3"/>
                    <a:pt x="0" y="39"/>
                    <a:pt x="0" y="41"/>
                  </a:cubicBezTo>
                  <a:cubicBezTo>
                    <a:pt x="0" y="42"/>
                    <a:pt x="1" y="42"/>
                    <a:pt x="1" y="42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4" y="40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E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6" name="Rectangle 606"/>
            <p:cNvSpPr>
              <a:spLocks noChangeArrowheads="1"/>
            </p:cNvSpPr>
            <p:nvPr/>
          </p:nvSpPr>
          <p:spPr bwMode="auto">
            <a:xfrm>
              <a:off x="8788401" y="3684588"/>
              <a:ext cx="3175" cy="1588"/>
            </a:xfrm>
            <a:prstGeom prst="rect">
              <a:avLst/>
            </a:pr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7" name="Freeform 607"/>
            <p:cNvSpPr>
              <a:spLocks/>
            </p:cNvSpPr>
            <p:nvPr/>
          </p:nvSpPr>
          <p:spPr bwMode="auto">
            <a:xfrm>
              <a:off x="8788401" y="3676650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E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8" name="Freeform 608"/>
            <p:cNvSpPr>
              <a:spLocks/>
            </p:cNvSpPr>
            <p:nvPr/>
          </p:nvSpPr>
          <p:spPr bwMode="auto">
            <a:xfrm>
              <a:off x="8758238" y="3706813"/>
              <a:ext cx="7938" cy="153988"/>
            </a:xfrm>
            <a:custGeom>
              <a:avLst/>
              <a:gdLst>
                <a:gd name="T0" fmla="*/ 2 w 2"/>
                <a:gd name="T1" fmla="*/ 41 h 41"/>
                <a:gd name="T2" fmla="*/ 1 w 2"/>
                <a:gd name="T3" fmla="*/ 0 h 41"/>
                <a:gd name="T4" fmla="*/ 0 w 2"/>
                <a:gd name="T5" fmla="*/ 1 h 41"/>
                <a:gd name="T6" fmla="*/ 2 w 2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1">
                  <a:moveTo>
                    <a:pt x="2" y="4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41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47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9" name="Freeform 609"/>
            <p:cNvSpPr>
              <a:spLocks/>
            </p:cNvSpPr>
            <p:nvPr/>
          </p:nvSpPr>
          <p:spPr bwMode="auto">
            <a:xfrm>
              <a:off x="8750301" y="3706813"/>
              <a:ext cx="15875" cy="153988"/>
            </a:xfrm>
            <a:custGeom>
              <a:avLst/>
              <a:gdLst>
                <a:gd name="T0" fmla="*/ 1 w 4"/>
                <a:gd name="T1" fmla="*/ 41 h 41"/>
                <a:gd name="T2" fmla="*/ 4 w 4"/>
                <a:gd name="T3" fmla="*/ 41 h 41"/>
                <a:gd name="T4" fmla="*/ 2 w 4"/>
                <a:gd name="T5" fmla="*/ 1 h 41"/>
                <a:gd name="T6" fmla="*/ 2 w 4"/>
                <a:gd name="T7" fmla="*/ 1 h 41"/>
                <a:gd name="T8" fmla="*/ 2 w 4"/>
                <a:gd name="T9" fmla="*/ 1 h 41"/>
                <a:gd name="T10" fmla="*/ 2 w 4"/>
                <a:gd name="T11" fmla="*/ 1 h 41"/>
                <a:gd name="T12" fmla="*/ 1 w 4"/>
                <a:gd name="T13" fmla="*/ 0 h 41"/>
                <a:gd name="T14" fmla="*/ 0 w 4"/>
                <a:gd name="T15" fmla="*/ 2 h 41"/>
                <a:gd name="T16" fmla="*/ 0 w 4"/>
                <a:gd name="T17" fmla="*/ 2 h 41"/>
                <a:gd name="T18" fmla="*/ 0 w 4"/>
                <a:gd name="T19" fmla="*/ 2 h 41"/>
                <a:gd name="T20" fmla="*/ 0 w 4"/>
                <a:gd name="T21" fmla="*/ 2 h 41"/>
                <a:gd name="T22" fmla="*/ 1 w 4"/>
                <a:gd name="T2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1">
                  <a:moveTo>
                    <a:pt x="1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5C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0" name="Freeform 610"/>
            <p:cNvSpPr>
              <a:spLocks/>
            </p:cNvSpPr>
            <p:nvPr/>
          </p:nvSpPr>
          <p:spPr bwMode="auto">
            <a:xfrm>
              <a:off x="8747126" y="3709988"/>
              <a:ext cx="6350" cy="150813"/>
            </a:xfrm>
            <a:custGeom>
              <a:avLst/>
              <a:gdLst>
                <a:gd name="T0" fmla="*/ 1 w 2"/>
                <a:gd name="T1" fmla="*/ 1 h 40"/>
                <a:gd name="T2" fmla="*/ 0 w 2"/>
                <a:gd name="T3" fmla="*/ 0 h 40"/>
                <a:gd name="T4" fmla="*/ 1 w 2"/>
                <a:gd name="T5" fmla="*/ 40 h 40"/>
                <a:gd name="T6" fmla="*/ 2 w 2"/>
                <a:gd name="T7" fmla="*/ 40 h 40"/>
                <a:gd name="T8" fmla="*/ 1 w 2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0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" y="40"/>
                    <a:pt x="2" y="40"/>
                    <a:pt x="2" y="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1" name="Freeform 611"/>
            <p:cNvSpPr>
              <a:spLocks/>
            </p:cNvSpPr>
            <p:nvPr/>
          </p:nvSpPr>
          <p:spPr bwMode="auto">
            <a:xfrm>
              <a:off x="8747126" y="3698875"/>
              <a:ext cx="14288" cy="15875"/>
            </a:xfrm>
            <a:custGeom>
              <a:avLst/>
              <a:gdLst>
                <a:gd name="T0" fmla="*/ 0 w 4"/>
                <a:gd name="T1" fmla="*/ 3 h 4"/>
                <a:gd name="T2" fmla="*/ 1 w 4"/>
                <a:gd name="T3" fmla="*/ 4 h 4"/>
                <a:gd name="T4" fmla="*/ 1 w 4"/>
                <a:gd name="T5" fmla="*/ 4 h 4"/>
                <a:gd name="T6" fmla="*/ 1 w 4"/>
                <a:gd name="T7" fmla="*/ 4 h 4"/>
                <a:gd name="T8" fmla="*/ 1 w 4"/>
                <a:gd name="T9" fmla="*/ 4 h 4"/>
                <a:gd name="T10" fmla="*/ 2 w 4"/>
                <a:gd name="T11" fmla="*/ 2 h 4"/>
                <a:gd name="T12" fmla="*/ 3 w 4"/>
                <a:gd name="T13" fmla="*/ 3 h 4"/>
                <a:gd name="T14" fmla="*/ 3 w 4"/>
                <a:gd name="T15" fmla="*/ 3 h 4"/>
                <a:gd name="T16" fmla="*/ 3 w 4"/>
                <a:gd name="T17" fmla="*/ 3 h 4"/>
                <a:gd name="T18" fmla="*/ 3 w 4"/>
                <a:gd name="T19" fmla="*/ 3 h 4"/>
                <a:gd name="T20" fmla="*/ 4 w 4"/>
                <a:gd name="T21" fmla="*/ 2 h 4"/>
                <a:gd name="T22" fmla="*/ 2 w 4"/>
                <a:gd name="T23" fmla="*/ 0 h 4"/>
                <a:gd name="T24" fmla="*/ 0 w 4"/>
                <a:gd name="T2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2" name="Freeform 612"/>
            <p:cNvSpPr>
              <a:spLocks/>
            </p:cNvSpPr>
            <p:nvPr/>
          </p:nvSpPr>
          <p:spPr bwMode="auto">
            <a:xfrm>
              <a:off x="8750301" y="3698875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7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3" name="Freeform 613"/>
            <p:cNvSpPr>
              <a:spLocks/>
            </p:cNvSpPr>
            <p:nvPr/>
          </p:nvSpPr>
          <p:spPr bwMode="auto">
            <a:xfrm>
              <a:off x="8766176" y="3860800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4" name="Rectangle 614"/>
            <p:cNvSpPr>
              <a:spLocks noChangeArrowheads="1"/>
            </p:cNvSpPr>
            <p:nvPr/>
          </p:nvSpPr>
          <p:spPr bwMode="auto">
            <a:xfrm>
              <a:off x="8753476" y="3860800"/>
              <a:ext cx="12700" cy="4763"/>
            </a:xfrm>
            <a:prstGeom prst="rect">
              <a:avLst/>
            </a:prstGeom>
            <a:solidFill>
              <a:srgbClr val="EF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5" name="Rectangle 615"/>
            <p:cNvSpPr>
              <a:spLocks noChangeArrowheads="1"/>
            </p:cNvSpPr>
            <p:nvPr/>
          </p:nvSpPr>
          <p:spPr bwMode="auto">
            <a:xfrm>
              <a:off x="8750301" y="3860800"/>
              <a:ext cx="3175" cy="4763"/>
            </a:xfrm>
            <a:prstGeom prst="rect">
              <a:avLst/>
            </a:prstGeom>
            <a:solidFill>
              <a:srgbClr val="D7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6" name="Freeform 616"/>
            <p:cNvSpPr>
              <a:spLocks/>
            </p:cNvSpPr>
            <p:nvPr/>
          </p:nvSpPr>
          <p:spPr bwMode="auto">
            <a:xfrm>
              <a:off x="8705851" y="3729038"/>
              <a:ext cx="47625" cy="142875"/>
            </a:xfrm>
            <a:custGeom>
              <a:avLst/>
              <a:gdLst>
                <a:gd name="T0" fmla="*/ 0 w 13"/>
                <a:gd name="T1" fmla="*/ 0 h 38"/>
                <a:gd name="T2" fmla="*/ 13 w 13"/>
                <a:gd name="T3" fmla="*/ 38 h 38"/>
                <a:gd name="T4" fmla="*/ 13 w 13"/>
                <a:gd name="T5" fmla="*/ 37 h 38"/>
                <a:gd name="T6" fmla="*/ 1 w 13"/>
                <a:gd name="T7" fmla="*/ 0 h 38"/>
                <a:gd name="T8" fmla="*/ 0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0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7" name="Freeform 617"/>
            <p:cNvSpPr>
              <a:spLocks/>
            </p:cNvSpPr>
            <p:nvPr/>
          </p:nvSpPr>
          <p:spPr bwMode="auto">
            <a:xfrm>
              <a:off x="8709026" y="3725863"/>
              <a:ext cx="52388" cy="146050"/>
            </a:xfrm>
            <a:custGeom>
              <a:avLst/>
              <a:gdLst>
                <a:gd name="T0" fmla="*/ 2 w 14"/>
                <a:gd name="T1" fmla="*/ 0 h 39"/>
                <a:gd name="T2" fmla="*/ 0 w 14"/>
                <a:gd name="T3" fmla="*/ 1 h 39"/>
                <a:gd name="T4" fmla="*/ 12 w 14"/>
                <a:gd name="T5" fmla="*/ 38 h 39"/>
                <a:gd name="T6" fmla="*/ 12 w 14"/>
                <a:gd name="T7" fmla="*/ 38 h 39"/>
                <a:gd name="T8" fmla="*/ 12 w 14"/>
                <a:gd name="T9" fmla="*/ 38 h 39"/>
                <a:gd name="T10" fmla="*/ 12 w 14"/>
                <a:gd name="T11" fmla="*/ 38 h 39"/>
                <a:gd name="T12" fmla="*/ 14 w 14"/>
                <a:gd name="T13" fmla="*/ 39 h 39"/>
                <a:gd name="T14" fmla="*/ 14 w 14"/>
                <a:gd name="T15" fmla="*/ 38 h 39"/>
                <a:gd name="T16" fmla="*/ 14 w 14"/>
                <a:gd name="T17" fmla="*/ 38 h 39"/>
                <a:gd name="T18" fmla="*/ 14 w 14"/>
                <a:gd name="T19" fmla="*/ 38 h 39"/>
                <a:gd name="T20" fmla="*/ 14 w 14"/>
                <a:gd name="T21" fmla="*/ 38 h 39"/>
                <a:gd name="T22" fmla="*/ 2 w 14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39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4" y="39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59B3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8" name="Freeform 618"/>
            <p:cNvSpPr>
              <a:spLocks/>
            </p:cNvSpPr>
            <p:nvPr/>
          </p:nvSpPr>
          <p:spPr bwMode="auto">
            <a:xfrm>
              <a:off x="8716963" y="3725863"/>
              <a:ext cx="52388" cy="142875"/>
            </a:xfrm>
            <a:custGeom>
              <a:avLst/>
              <a:gdLst>
                <a:gd name="T0" fmla="*/ 12 w 14"/>
                <a:gd name="T1" fmla="*/ 38 h 38"/>
                <a:gd name="T2" fmla="*/ 14 w 14"/>
                <a:gd name="T3" fmla="*/ 38 h 38"/>
                <a:gd name="T4" fmla="*/ 1 w 14"/>
                <a:gd name="T5" fmla="*/ 0 h 38"/>
                <a:gd name="T6" fmla="*/ 0 w 14"/>
                <a:gd name="T7" fmla="*/ 0 h 38"/>
                <a:gd name="T8" fmla="*/ 12 w 14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8">
                  <a:moveTo>
                    <a:pt x="12" y="38"/>
                  </a:moveTo>
                  <a:cubicBezTo>
                    <a:pt x="13" y="38"/>
                    <a:pt x="13" y="38"/>
                    <a:pt x="14" y="3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38"/>
                  </a:lnTo>
                  <a:close/>
                </a:path>
              </a:pathLst>
            </a:custGeom>
            <a:solidFill>
              <a:srgbClr val="00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9" name="Freeform 619"/>
            <p:cNvSpPr>
              <a:spLocks/>
            </p:cNvSpPr>
            <p:nvPr/>
          </p:nvSpPr>
          <p:spPr bwMode="auto">
            <a:xfrm>
              <a:off x="8753476" y="38687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2 w 4"/>
                <a:gd name="T7" fmla="*/ 0 h 3"/>
                <a:gd name="T8" fmla="*/ 2 w 4"/>
                <a:gd name="T9" fmla="*/ 0 h 3"/>
                <a:gd name="T10" fmla="*/ 2 w 4"/>
                <a:gd name="T11" fmla="*/ 1 h 3"/>
                <a:gd name="T12" fmla="*/ 0 w 4"/>
                <a:gd name="T13" fmla="*/ 0 h 3"/>
                <a:gd name="T14" fmla="*/ 0 w 4"/>
                <a:gd name="T15" fmla="*/ 0 h 3"/>
                <a:gd name="T16" fmla="*/ 0 w 4"/>
                <a:gd name="T17" fmla="*/ 0 h 3"/>
                <a:gd name="T18" fmla="*/ 0 w 4"/>
                <a:gd name="T19" fmla="*/ 0 h 3"/>
                <a:gd name="T20" fmla="*/ 0 w 4"/>
                <a:gd name="T21" fmla="*/ 1 h 3"/>
                <a:gd name="T22" fmla="*/ 2 w 4"/>
                <a:gd name="T23" fmla="*/ 3 h 3"/>
                <a:gd name="T24" fmla="*/ 4 w 4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0E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0" name="Freeform 620"/>
            <p:cNvSpPr>
              <a:spLocks/>
            </p:cNvSpPr>
            <p:nvPr/>
          </p:nvSpPr>
          <p:spPr bwMode="auto">
            <a:xfrm>
              <a:off x="8758238" y="3876675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7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1" name="Freeform 621"/>
            <p:cNvSpPr>
              <a:spLocks/>
            </p:cNvSpPr>
            <p:nvPr/>
          </p:nvSpPr>
          <p:spPr bwMode="auto">
            <a:xfrm>
              <a:off x="8701088" y="3725863"/>
              <a:ext cx="7938" cy="3175"/>
            </a:xfrm>
            <a:custGeom>
              <a:avLst/>
              <a:gdLst>
                <a:gd name="T0" fmla="*/ 3 w 5"/>
                <a:gd name="T1" fmla="*/ 2 h 2"/>
                <a:gd name="T2" fmla="*/ 5 w 5"/>
                <a:gd name="T3" fmla="*/ 2 h 2"/>
                <a:gd name="T4" fmla="*/ 3 w 5"/>
                <a:gd name="T5" fmla="*/ 0 h 2"/>
                <a:gd name="T6" fmla="*/ 0 w 5"/>
                <a:gd name="T7" fmla="*/ 0 h 2"/>
                <a:gd name="T8" fmla="*/ 3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2" name="Freeform 622"/>
            <p:cNvSpPr>
              <a:spLocks/>
            </p:cNvSpPr>
            <p:nvPr/>
          </p:nvSpPr>
          <p:spPr bwMode="auto">
            <a:xfrm>
              <a:off x="8705851" y="3721100"/>
              <a:ext cx="11113" cy="7938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3 h 5"/>
                <a:gd name="T4" fmla="*/ 7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3" name="Freeform 623"/>
            <p:cNvSpPr>
              <a:spLocks/>
            </p:cNvSpPr>
            <p:nvPr/>
          </p:nvSpPr>
          <p:spPr bwMode="auto">
            <a:xfrm>
              <a:off x="8716963" y="3721100"/>
              <a:ext cx="3175" cy="4763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4" name="Freeform 624"/>
            <p:cNvSpPr>
              <a:spLocks/>
            </p:cNvSpPr>
            <p:nvPr/>
          </p:nvSpPr>
          <p:spPr bwMode="auto">
            <a:xfrm>
              <a:off x="8716963" y="3684588"/>
              <a:ext cx="19050" cy="36513"/>
            </a:xfrm>
            <a:custGeom>
              <a:avLst/>
              <a:gdLst>
                <a:gd name="T0" fmla="*/ 0 w 5"/>
                <a:gd name="T1" fmla="*/ 2 h 10"/>
                <a:gd name="T2" fmla="*/ 2 w 5"/>
                <a:gd name="T3" fmla="*/ 1 h 10"/>
                <a:gd name="T4" fmla="*/ 5 w 5"/>
                <a:gd name="T5" fmla="*/ 9 h 10"/>
                <a:gd name="T6" fmla="*/ 2 w 5"/>
                <a:gd name="T7" fmla="*/ 10 h 10"/>
                <a:gd name="T8" fmla="*/ 0 w 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0" y="2"/>
                  </a:moveTo>
                  <a:cubicBezTo>
                    <a:pt x="0" y="0"/>
                    <a:pt x="2" y="0"/>
                    <a:pt x="2" y="1"/>
                  </a:cubicBezTo>
                  <a:cubicBezTo>
                    <a:pt x="3" y="4"/>
                    <a:pt x="4" y="6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1" y="7"/>
                    <a:pt x="1" y="5"/>
                    <a:pt x="0" y="2"/>
                  </a:cubicBezTo>
                  <a:close/>
                </a:path>
              </a:pathLst>
            </a:custGeom>
            <a:solidFill>
              <a:srgbClr val="F3E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5" name="Freeform 625"/>
            <p:cNvSpPr>
              <a:spLocks/>
            </p:cNvSpPr>
            <p:nvPr/>
          </p:nvSpPr>
          <p:spPr bwMode="auto">
            <a:xfrm>
              <a:off x="8723313" y="3717925"/>
              <a:ext cx="49213" cy="142875"/>
            </a:xfrm>
            <a:custGeom>
              <a:avLst/>
              <a:gdLst>
                <a:gd name="T0" fmla="*/ 9 w 13"/>
                <a:gd name="T1" fmla="*/ 34 h 38"/>
                <a:gd name="T2" fmla="*/ 12 w 13"/>
                <a:gd name="T3" fmla="*/ 33 h 38"/>
                <a:gd name="T4" fmla="*/ 3 w 13"/>
                <a:gd name="T5" fmla="*/ 0 h 38"/>
                <a:gd name="T6" fmla="*/ 0 w 13"/>
                <a:gd name="T7" fmla="*/ 1 h 38"/>
                <a:gd name="T8" fmla="*/ 9 w 13"/>
                <a:gd name="T9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9" y="34"/>
                  </a:moveTo>
                  <a:cubicBezTo>
                    <a:pt x="11" y="38"/>
                    <a:pt x="13" y="38"/>
                    <a:pt x="12" y="33"/>
                  </a:cubicBezTo>
                  <a:cubicBezTo>
                    <a:pt x="10" y="26"/>
                    <a:pt x="5" y="7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2" y="8"/>
                    <a:pt x="7" y="27"/>
                    <a:pt x="9" y="34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6" name="Freeform 626"/>
            <p:cNvSpPr>
              <a:spLocks/>
            </p:cNvSpPr>
            <p:nvPr/>
          </p:nvSpPr>
          <p:spPr bwMode="auto">
            <a:xfrm>
              <a:off x="8720138" y="3714750"/>
              <a:ext cx="15875" cy="6350"/>
            </a:xfrm>
            <a:custGeom>
              <a:avLst/>
              <a:gdLst>
                <a:gd name="T0" fmla="*/ 2 w 10"/>
                <a:gd name="T1" fmla="*/ 4 h 4"/>
                <a:gd name="T2" fmla="*/ 10 w 10"/>
                <a:gd name="T3" fmla="*/ 2 h 4"/>
                <a:gd name="T4" fmla="*/ 10 w 10"/>
                <a:gd name="T5" fmla="*/ 0 h 4"/>
                <a:gd name="T6" fmla="*/ 0 w 10"/>
                <a:gd name="T7" fmla="*/ 2 h 4"/>
                <a:gd name="T8" fmla="*/ 2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2" y="4"/>
                  </a:moveTo>
                  <a:lnTo>
                    <a:pt x="10" y="2"/>
                  </a:lnTo>
                  <a:lnTo>
                    <a:pt x="1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BDA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7" name="Freeform 627"/>
            <p:cNvSpPr>
              <a:spLocks/>
            </p:cNvSpPr>
            <p:nvPr/>
          </p:nvSpPr>
          <p:spPr bwMode="auto">
            <a:xfrm>
              <a:off x="8723313" y="3690938"/>
              <a:ext cx="12700" cy="23813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4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8" name="Freeform 628"/>
            <p:cNvSpPr>
              <a:spLocks/>
            </p:cNvSpPr>
            <p:nvPr/>
          </p:nvSpPr>
          <p:spPr bwMode="auto">
            <a:xfrm>
              <a:off x="8731251" y="3717925"/>
              <a:ext cx="38100" cy="139700"/>
            </a:xfrm>
            <a:custGeom>
              <a:avLst/>
              <a:gdLst>
                <a:gd name="T0" fmla="*/ 0 w 10"/>
                <a:gd name="T1" fmla="*/ 0 h 37"/>
                <a:gd name="T2" fmla="*/ 9 w 10"/>
                <a:gd name="T3" fmla="*/ 37 h 37"/>
                <a:gd name="T4" fmla="*/ 10 w 10"/>
                <a:gd name="T5" fmla="*/ 33 h 37"/>
                <a:gd name="T6" fmla="*/ 1 w 10"/>
                <a:gd name="T7" fmla="*/ 0 h 37"/>
                <a:gd name="T8" fmla="*/ 0 w 1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7">
                  <a:moveTo>
                    <a:pt x="0" y="0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6"/>
                    <a:pt x="10" y="33"/>
                  </a:cubicBezTo>
                  <a:cubicBezTo>
                    <a:pt x="8" y="26"/>
                    <a:pt x="3" y="7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9" name="Freeform 629"/>
            <p:cNvSpPr>
              <a:spLocks/>
            </p:cNvSpPr>
            <p:nvPr/>
          </p:nvSpPr>
          <p:spPr bwMode="auto">
            <a:xfrm>
              <a:off x="8728076" y="3714750"/>
              <a:ext cx="7938" cy="3175"/>
            </a:xfrm>
            <a:custGeom>
              <a:avLst/>
              <a:gdLst>
                <a:gd name="T0" fmla="*/ 2 w 5"/>
                <a:gd name="T1" fmla="*/ 2 h 2"/>
                <a:gd name="T2" fmla="*/ 5 w 5"/>
                <a:gd name="T3" fmla="*/ 2 h 2"/>
                <a:gd name="T4" fmla="*/ 5 w 5"/>
                <a:gd name="T5" fmla="*/ 2 h 2"/>
                <a:gd name="T6" fmla="*/ 5 w 5"/>
                <a:gd name="T7" fmla="*/ 0 h 2"/>
                <a:gd name="T8" fmla="*/ 5 w 5"/>
                <a:gd name="T9" fmla="*/ 0 h 2"/>
                <a:gd name="T10" fmla="*/ 0 w 5"/>
                <a:gd name="T11" fmla="*/ 0 h 2"/>
                <a:gd name="T12" fmla="*/ 2 w 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B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0" name="Freeform 630"/>
            <p:cNvSpPr>
              <a:spLocks/>
            </p:cNvSpPr>
            <p:nvPr/>
          </p:nvSpPr>
          <p:spPr bwMode="auto">
            <a:xfrm>
              <a:off x="8709026" y="3660775"/>
              <a:ext cx="19050" cy="34925"/>
            </a:xfrm>
            <a:custGeom>
              <a:avLst/>
              <a:gdLst>
                <a:gd name="T0" fmla="*/ 3 w 5"/>
                <a:gd name="T1" fmla="*/ 9 h 9"/>
                <a:gd name="T2" fmla="*/ 5 w 5"/>
                <a:gd name="T3" fmla="*/ 8 h 9"/>
                <a:gd name="T4" fmla="*/ 4 w 5"/>
                <a:gd name="T5" fmla="*/ 5 h 9"/>
                <a:gd name="T6" fmla="*/ 4 w 5"/>
                <a:gd name="T7" fmla="*/ 3 h 9"/>
                <a:gd name="T8" fmla="*/ 2 w 5"/>
                <a:gd name="T9" fmla="*/ 0 h 9"/>
                <a:gd name="T10" fmla="*/ 1 w 5"/>
                <a:gd name="T11" fmla="*/ 4 h 9"/>
                <a:gd name="T12" fmla="*/ 1 w 5"/>
                <a:gd name="T13" fmla="*/ 6 h 9"/>
                <a:gd name="T14" fmla="*/ 3 w 5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9">
                  <a:moveTo>
                    <a:pt x="3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6"/>
                    <a:pt x="4" y="5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2" y="0"/>
                    <a:pt x="0" y="1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7"/>
                    <a:pt x="2" y="8"/>
                    <a:pt x="3" y="9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1" name="Freeform 631"/>
            <p:cNvSpPr>
              <a:spLocks/>
            </p:cNvSpPr>
            <p:nvPr/>
          </p:nvSpPr>
          <p:spPr bwMode="auto">
            <a:xfrm>
              <a:off x="8712201" y="3660775"/>
              <a:ext cx="15875" cy="30163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4 w 4"/>
                <a:gd name="T5" fmla="*/ 8 h 8"/>
                <a:gd name="T6" fmla="*/ 3 w 4"/>
                <a:gd name="T7" fmla="*/ 5 h 8"/>
                <a:gd name="T8" fmla="*/ 3 w 4"/>
                <a:gd name="T9" fmla="*/ 3 h 8"/>
                <a:gd name="T10" fmla="*/ 1 w 4"/>
                <a:gd name="T11" fmla="*/ 0 h 8"/>
                <a:gd name="T12" fmla="*/ 2 w 4"/>
                <a:gd name="T13" fmla="*/ 4 h 8"/>
                <a:gd name="T14" fmla="*/ 3 w 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6"/>
                    <a:pt x="3" y="5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1" y="0"/>
                    <a:pt x="0" y="1"/>
                    <a:pt x="2" y="4"/>
                  </a:cubicBezTo>
                  <a:cubicBezTo>
                    <a:pt x="3" y="6"/>
                    <a:pt x="3" y="7"/>
                    <a:pt x="3" y="8"/>
                  </a:cubicBezTo>
                  <a:close/>
                </a:path>
              </a:pathLst>
            </a:custGeom>
            <a:solidFill>
              <a:srgbClr val="E8D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2" name="Freeform 632"/>
            <p:cNvSpPr>
              <a:spLocks/>
            </p:cNvSpPr>
            <p:nvPr/>
          </p:nvSpPr>
          <p:spPr bwMode="auto">
            <a:xfrm>
              <a:off x="8761413" y="3835400"/>
              <a:ext cx="19050" cy="30163"/>
            </a:xfrm>
            <a:custGeom>
              <a:avLst/>
              <a:gdLst>
                <a:gd name="T0" fmla="*/ 5 w 5"/>
                <a:gd name="T1" fmla="*/ 5 h 8"/>
                <a:gd name="T2" fmla="*/ 2 w 5"/>
                <a:gd name="T3" fmla="*/ 8 h 8"/>
                <a:gd name="T4" fmla="*/ 2 w 5"/>
                <a:gd name="T5" fmla="*/ 8 h 8"/>
                <a:gd name="T6" fmla="*/ 2 w 5"/>
                <a:gd name="T7" fmla="*/ 8 h 8"/>
                <a:gd name="T8" fmla="*/ 3 w 5"/>
                <a:gd name="T9" fmla="*/ 4 h 8"/>
                <a:gd name="T10" fmla="*/ 3 w 5"/>
                <a:gd name="T11" fmla="*/ 4 h 8"/>
                <a:gd name="T12" fmla="*/ 3 w 5"/>
                <a:gd name="T13" fmla="*/ 3 h 8"/>
                <a:gd name="T14" fmla="*/ 2 w 5"/>
                <a:gd name="T15" fmla="*/ 3 h 8"/>
                <a:gd name="T16" fmla="*/ 2 w 5"/>
                <a:gd name="T17" fmla="*/ 4 h 8"/>
                <a:gd name="T18" fmla="*/ 2 w 5"/>
                <a:gd name="T19" fmla="*/ 8 h 8"/>
                <a:gd name="T20" fmla="*/ 2 w 5"/>
                <a:gd name="T21" fmla="*/ 8 h 8"/>
                <a:gd name="T22" fmla="*/ 1 w 5"/>
                <a:gd name="T23" fmla="*/ 8 h 8"/>
                <a:gd name="T24" fmla="*/ 0 w 5"/>
                <a:gd name="T25" fmla="*/ 4 h 8"/>
                <a:gd name="T26" fmla="*/ 1 w 5"/>
                <a:gd name="T27" fmla="*/ 2 h 8"/>
                <a:gd name="T28" fmla="*/ 1 w 5"/>
                <a:gd name="T29" fmla="*/ 0 h 8"/>
                <a:gd name="T30" fmla="*/ 3 w 5"/>
                <a:gd name="T31" fmla="*/ 0 h 8"/>
                <a:gd name="T32" fmla="*/ 5 w 5"/>
                <a:gd name="T33" fmla="*/ 0 h 8"/>
                <a:gd name="T34" fmla="*/ 5 w 5"/>
                <a:gd name="T35" fmla="*/ 3 h 8"/>
                <a:gd name="T36" fmla="*/ 5 w 5"/>
                <a:gd name="T3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8">
                  <a:moveTo>
                    <a:pt x="5" y="5"/>
                  </a:move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1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3" name="Freeform 634"/>
            <p:cNvSpPr>
              <a:spLocks noEditPoints="1"/>
            </p:cNvSpPr>
            <p:nvPr/>
          </p:nvSpPr>
          <p:spPr bwMode="auto">
            <a:xfrm>
              <a:off x="8761413" y="3835400"/>
              <a:ext cx="19050" cy="30163"/>
            </a:xfrm>
            <a:custGeom>
              <a:avLst/>
              <a:gdLst>
                <a:gd name="T0" fmla="*/ 2 w 5"/>
                <a:gd name="T1" fmla="*/ 8 h 8"/>
                <a:gd name="T2" fmla="*/ 2 w 5"/>
                <a:gd name="T3" fmla="*/ 8 h 8"/>
                <a:gd name="T4" fmla="*/ 2 w 5"/>
                <a:gd name="T5" fmla="*/ 8 h 8"/>
                <a:gd name="T6" fmla="*/ 2 w 5"/>
                <a:gd name="T7" fmla="*/ 8 h 8"/>
                <a:gd name="T8" fmla="*/ 1 w 5"/>
                <a:gd name="T9" fmla="*/ 8 h 8"/>
                <a:gd name="T10" fmla="*/ 1 w 5"/>
                <a:gd name="T11" fmla="*/ 8 h 8"/>
                <a:gd name="T12" fmla="*/ 0 w 5"/>
                <a:gd name="T13" fmla="*/ 4 h 8"/>
                <a:gd name="T14" fmla="*/ 0 w 5"/>
                <a:gd name="T15" fmla="*/ 4 h 8"/>
                <a:gd name="T16" fmla="*/ 0 w 5"/>
                <a:gd name="T17" fmla="*/ 4 h 8"/>
                <a:gd name="T18" fmla="*/ 1 w 5"/>
                <a:gd name="T19" fmla="*/ 2 h 8"/>
                <a:gd name="T20" fmla="*/ 1 w 5"/>
                <a:gd name="T21" fmla="*/ 0 h 8"/>
                <a:gd name="T22" fmla="*/ 1 w 5"/>
                <a:gd name="T23" fmla="*/ 0 h 8"/>
                <a:gd name="T24" fmla="*/ 1 w 5"/>
                <a:gd name="T25" fmla="*/ 0 h 8"/>
                <a:gd name="T26" fmla="*/ 3 w 5"/>
                <a:gd name="T27" fmla="*/ 0 h 8"/>
                <a:gd name="T28" fmla="*/ 5 w 5"/>
                <a:gd name="T29" fmla="*/ 0 h 8"/>
                <a:gd name="T30" fmla="*/ 5 w 5"/>
                <a:gd name="T31" fmla="*/ 0 h 8"/>
                <a:gd name="T32" fmla="*/ 5 w 5"/>
                <a:gd name="T33" fmla="*/ 0 h 8"/>
                <a:gd name="T34" fmla="*/ 5 w 5"/>
                <a:gd name="T35" fmla="*/ 3 h 8"/>
                <a:gd name="T36" fmla="*/ 5 w 5"/>
                <a:gd name="T37" fmla="*/ 5 h 8"/>
                <a:gd name="T38" fmla="*/ 5 w 5"/>
                <a:gd name="T39" fmla="*/ 5 h 8"/>
                <a:gd name="T40" fmla="*/ 5 w 5"/>
                <a:gd name="T41" fmla="*/ 5 h 8"/>
                <a:gd name="T42" fmla="*/ 2 w 5"/>
                <a:gd name="T43" fmla="*/ 8 h 8"/>
                <a:gd name="T44" fmla="*/ 3 w 5"/>
                <a:gd name="T45" fmla="*/ 4 h 8"/>
                <a:gd name="T46" fmla="*/ 2 w 5"/>
                <a:gd name="T47" fmla="*/ 7 h 8"/>
                <a:gd name="T48" fmla="*/ 5 w 5"/>
                <a:gd name="T49" fmla="*/ 5 h 8"/>
                <a:gd name="T50" fmla="*/ 5 w 5"/>
                <a:gd name="T51" fmla="*/ 3 h 8"/>
                <a:gd name="T52" fmla="*/ 5 w 5"/>
                <a:gd name="T53" fmla="*/ 1 h 8"/>
                <a:gd name="T54" fmla="*/ 3 w 5"/>
                <a:gd name="T55" fmla="*/ 0 h 8"/>
                <a:gd name="T56" fmla="*/ 1 w 5"/>
                <a:gd name="T57" fmla="*/ 0 h 8"/>
                <a:gd name="T58" fmla="*/ 1 w 5"/>
                <a:gd name="T59" fmla="*/ 2 h 8"/>
                <a:gd name="T60" fmla="*/ 0 w 5"/>
                <a:gd name="T61" fmla="*/ 4 h 8"/>
                <a:gd name="T62" fmla="*/ 2 w 5"/>
                <a:gd name="T63" fmla="*/ 7 h 8"/>
                <a:gd name="T64" fmla="*/ 2 w 5"/>
                <a:gd name="T65" fmla="*/ 4 h 8"/>
                <a:gd name="T66" fmla="*/ 2 w 5"/>
                <a:gd name="T67" fmla="*/ 3 h 8"/>
                <a:gd name="T68" fmla="*/ 3 w 5"/>
                <a:gd name="T69" fmla="*/ 3 h 8"/>
                <a:gd name="T70" fmla="*/ 3 w 5"/>
                <a:gd name="T71" fmla="*/ 4 h 8"/>
                <a:gd name="T72" fmla="*/ 3 w 5"/>
                <a:gd name="T73" fmla="*/ 4 h 8"/>
                <a:gd name="T74" fmla="*/ 3 w 5"/>
                <a:gd name="T75" fmla="*/ 3 h 8"/>
                <a:gd name="T76" fmla="*/ 2 w 5"/>
                <a:gd name="T77" fmla="*/ 4 h 8"/>
                <a:gd name="T78" fmla="*/ 2 w 5"/>
                <a:gd name="T79" fmla="*/ 4 h 8"/>
                <a:gd name="T80" fmla="*/ 3 w 5"/>
                <a:gd name="T81" fmla="*/ 4 h 8"/>
                <a:gd name="T82" fmla="*/ 3 w 5"/>
                <a:gd name="T83" fmla="*/ 4 h 8"/>
                <a:gd name="T84" fmla="*/ 3 w 5"/>
                <a:gd name="T85" fmla="*/ 4 h 8"/>
                <a:gd name="T86" fmla="*/ 3 w 5"/>
                <a:gd name="T87" fmla="*/ 3 h 8"/>
                <a:gd name="T88" fmla="*/ 3 w 5"/>
                <a:gd name="T8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6"/>
                    <a:pt x="2" y="8"/>
                  </a:cubicBezTo>
                  <a:close/>
                  <a:moveTo>
                    <a:pt x="3" y="4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1" y="4"/>
                    <a:pt x="2" y="6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  <a:moveTo>
                    <a:pt x="3" y="3"/>
                  </a:move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4" name="Freeform 635"/>
            <p:cNvSpPr>
              <a:spLocks/>
            </p:cNvSpPr>
            <p:nvPr/>
          </p:nvSpPr>
          <p:spPr bwMode="auto">
            <a:xfrm>
              <a:off x="8766175" y="3751263"/>
              <a:ext cx="25400" cy="84138"/>
            </a:xfrm>
            <a:custGeom>
              <a:avLst/>
              <a:gdLst>
                <a:gd name="T0" fmla="*/ 3 w 7"/>
                <a:gd name="T1" fmla="*/ 4 h 22"/>
                <a:gd name="T2" fmla="*/ 7 w 7"/>
                <a:gd name="T3" fmla="*/ 4 h 22"/>
                <a:gd name="T4" fmla="*/ 4 w 7"/>
                <a:gd name="T5" fmla="*/ 22 h 22"/>
                <a:gd name="T6" fmla="*/ 0 w 7"/>
                <a:gd name="T7" fmla="*/ 22 h 22"/>
                <a:gd name="T8" fmla="*/ 3 w 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2">
                  <a:moveTo>
                    <a:pt x="3" y="4"/>
                  </a:moveTo>
                  <a:cubicBezTo>
                    <a:pt x="4" y="0"/>
                    <a:pt x="7" y="1"/>
                    <a:pt x="7" y="4"/>
                  </a:cubicBezTo>
                  <a:cubicBezTo>
                    <a:pt x="6" y="10"/>
                    <a:pt x="5" y="16"/>
                    <a:pt x="4" y="22"/>
                  </a:cubicBezTo>
                  <a:cubicBezTo>
                    <a:pt x="3" y="22"/>
                    <a:pt x="1" y="22"/>
                    <a:pt x="0" y="22"/>
                  </a:cubicBezTo>
                  <a:cubicBezTo>
                    <a:pt x="1" y="16"/>
                    <a:pt x="2" y="10"/>
                    <a:pt x="3" y="4"/>
                  </a:cubicBezTo>
                  <a:close/>
                </a:path>
              </a:pathLst>
            </a:custGeom>
            <a:solidFill>
              <a:srgbClr val="EF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5" name="Freeform 636"/>
            <p:cNvSpPr>
              <a:spLocks/>
            </p:cNvSpPr>
            <p:nvPr/>
          </p:nvSpPr>
          <p:spPr bwMode="auto">
            <a:xfrm>
              <a:off x="8766175" y="3835400"/>
              <a:ext cx="14288" cy="3175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0 h 2"/>
                <a:gd name="T4" fmla="*/ 9 w 9"/>
                <a:gd name="T5" fmla="*/ 2 h 2"/>
                <a:gd name="T6" fmla="*/ 0 w 9"/>
                <a:gd name="T7" fmla="*/ 0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lnTo>
                    <a:pt x="9" y="0"/>
                  </a:lnTo>
                  <a:lnTo>
                    <a:pt x="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6" name="Freeform 637"/>
            <p:cNvSpPr>
              <a:spLocks/>
            </p:cNvSpPr>
            <p:nvPr/>
          </p:nvSpPr>
          <p:spPr bwMode="auto">
            <a:xfrm>
              <a:off x="8772525" y="3725863"/>
              <a:ext cx="26988" cy="60325"/>
            </a:xfrm>
            <a:custGeom>
              <a:avLst/>
              <a:gdLst>
                <a:gd name="T0" fmla="*/ 0 w 7"/>
                <a:gd name="T1" fmla="*/ 15 h 16"/>
                <a:gd name="T2" fmla="*/ 2 w 7"/>
                <a:gd name="T3" fmla="*/ 2 h 16"/>
                <a:gd name="T4" fmla="*/ 4 w 7"/>
                <a:gd name="T5" fmla="*/ 0 h 16"/>
                <a:gd name="T6" fmla="*/ 5 w 7"/>
                <a:gd name="T7" fmla="*/ 0 h 16"/>
                <a:gd name="T8" fmla="*/ 7 w 7"/>
                <a:gd name="T9" fmla="*/ 3 h 16"/>
                <a:gd name="T10" fmla="*/ 5 w 7"/>
                <a:gd name="T11" fmla="*/ 16 h 16"/>
                <a:gd name="T12" fmla="*/ 0 w 7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6">
                  <a:moveTo>
                    <a:pt x="0" y="15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6"/>
                    <a:pt x="5" y="16"/>
                    <a:pt x="5" y="16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7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7" name="Freeform 638"/>
            <p:cNvSpPr>
              <a:spLocks/>
            </p:cNvSpPr>
            <p:nvPr/>
          </p:nvSpPr>
          <p:spPr bwMode="auto">
            <a:xfrm>
              <a:off x="8780463" y="3732213"/>
              <a:ext cx="22225" cy="46038"/>
            </a:xfrm>
            <a:custGeom>
              <a:avLst/>
              <a:gdLst>
                <a:gd name="T0" fmla="*/ 0 w 6"/>
                <a:gd name="T1" fmla="*/ 0 h 12"/>
                <a:gd name="T2" fmla="*/ 4 w 6"/>
                <a:gd name="T3" fmla="*/ 1 h 12"/>
                <a:gd name="T4" fmla="*/ 6 w 6"/>
                <a:gd name="T5" fmla="*/ 2 h 12"/>
                <a:gd name="T6" fmla="*/ 4 w 6"/>
                <a:gd name="T7" fmla="*/ 10 h 12"/>
                <a:gd name="T8" fmla="*/ 4 w 6"/>
                <a:gd name="T9" fmla="*/ 10 h 12"/>
                <a:gd name="T10" fmla="*/ 4 w 6"/>
                <a:gd name="T11" fmla="*/ 12 h 12"/>
                <a:gd name="T12" fmla="*/ 3 w 6"/>
                <a:gd name="T13" fmla="*/ 11 h 12"/>
                <a:gd name="T14" fmla="*/ 4 w 6"/>
                <a:gd name="T15" fmla="*/ 10 h 12"/>
                <a:gd name="T16" fmla="*/ 5 w 6"/>
                <a:gd name="T17" fmla="*/ 2 h 12"/>
                <a:gd name="T18" fmla="*/ 4 w 6"/>
                <a:gd name="T19" fmla="*/ 2 h 12"/>
                <a:gd name="T20" fmla="*/ 0 w 6"/>
                <a:gd name="T21" fmla="*/ 1 h 12"/>
                <a:gd name="T22" fmla="*/ 0 w 6"/>
                <a:gd name="T23" fmla="*/ 0 h 12"/>
                <a:gd name="T24" fmla="*/ 0 w 6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11"/>
                    <a:pt x="4" y="10"/>
                    <a:pt x="4" y="1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8" name="Freeform 639"/>
            <p:cNvSpPr>
              <a:spLocks/>
            </p:cNvSpPr>
            <p:nvPr/>
          </p:nvSpPr>
          <p:spPr bwMode="auto">
            <a:xfrm>
              <a:off x="8723313" y="3797300"/>
              <a:ext cx="65088" cy="109538"/>
            </a:xfrm>
            <a:custGeom>
              <a:avLst/>
              <a:gdLst>
                <a:gd name="T0" fmla="*/ 0 w 17"/>
                <a:gd name="T1" fmla="*/ 0 h 29"/>
                <a:gd name="T2" fmla="*/ 0 w 17"/>
                <a:gd name="T3" fmla="*/ 27 h 29"/>
                <a:gd name="T4" fmla="*/ 2 w 17"/>
                <a:gd name="T5" fmla="*/ 29 h 29"/>
                <a:gd name="T6" fmla="*/ 15 w 17"/>
                <a:gd name="T7" fmla="*/ 29 h 29"/>
                <a:gd name="T8" fmla="*/ 17 w 17"/>
                <a:gd name="T9" fmla="*/ 27 h 29"/>
                <a:gd name="T10" fmla="*/ 17 w 17"/>
                <a:gd name="T11" fmla="*/ 0 h 29"/>
                <a:gd name="T12" fmla="*/ 0 w 17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8"/>
                    <a:pt x="17" y="27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7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9" name="Group 728"/>
          <p:cNvGrpSpPr/>
          <p:nvPr/>
        </p:nvGrpSpPr>
        <p:grpSpPr>
          <a:xfrm>
            <a:off x="5632847" y="3659986"/>
            <a:ext cx="179784" cy="121445"/>
            <a:chOff x="7510463" y="3736975"/>
            <a:chExt cx="239712" cy="161926"/>
          </a:xfrm>
        </p:grpSpPr>
        <p:sp>
          <p:nvSpPr>
            <p:cNvPr id="730" name="Freeform 640"/>
            <p:cNvSpPr>
              <a:spLocks/>
            </p:cNvSpPr>
            <p:nvPr/>
          </p:nvSpPr>
          <p:spPr bwMode="auto">
            <a:xfrm>
              <a:off x="7510463" y="3816350"/>
              <a:ext cx="214313" cy="33338"/>
            </a:xfrm>
            <a:custGeom>
              <a:avLst/>
              <a:gdLst>
                <a:gd name="T0" fmla="*/ 0 w 57"/>
                <a:gd name="T1" fmla="*/ 8 h 9"/>
                <a:gd name="T2" fmla="*/ 0 w 57"/>
                <a:gd name="T3" fmla="*/ 8 h 9"/>
                <a:gd name="T4" fmla="*/ 1 w 57"/>
                <a:gd name="T5" fmla="*/ 7 h 9"/>
                <a:gd name="T6" fmla="*/ 1 w 57"/>
                <a:gd name="T7" fmla="*/ 2 h 9"/>
                <a:gd name="T8" fmla="*/ 0 w 57"/>
                <a:gd name="T9" fmla="*/ 1 h 9"/>
                <a:gd name="T10" fmla="*/ 0 w 57"/>
                <a:gd name="T11" fmla="*/ 1 h 9"/>
                <a:gd name="T12" fmla="*/ 0 w 57"/>
                <a:gd name="T13" fmla="*/ 0 h 9"/>
                <a:gd name="T14" fmla="*/ 56 w 57"/>
                <a:gd name="T15" fmla="*/ 0 h 9"/>
                <a:gd name="T16" fmla="*/ 57 w 57"/>
                <a:gd name="T17" fmla="*/ 2 h 9"/>
                <a:gd name="T18" fmla="*/ 57 w 57"/>
                <a:gd name="T19" fmla="*/ 7 h 9"/>
                <a:gd name="T20" fmla="*/ 56 w 57"/>
                <a:gd name="T21" fmla="*/ 9 h 9"/>
                <a:gd name="T22" fmla="*/ 0 w 57"/>
                <a:gd name="T23" fmla="*/ 9 h 9"/>
                <a:gd name="T24" fmla="*/ 0 w 57"/>
                <a:gd name="T2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9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8"/>
                    <a:pt x="56" y="9"/>
                    <a:pt x="56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1" name="Freeform 641"/>
            <p:cNvSpPr>
              <a:spLocks/>
            </p:cNvSpPr>
            <p:nvPr/>
          </p:nvSpPr>
          <p:spPr bwMode="auto">
            <a:xfrm>
              <a:off x="7510463" y="3816350"/>
              <a:ext cx="107950" cy="33338"/>
            </a:xfrm>
            <a:custGeom>
              <a:avLst/>
              <a:gdLst>
                <a:gd name="T0" fmla="*/ 0 w 29"/>
                <a:gd name="T1" fmla="*/ 8 h 9"/>
                <a:gd name="T2" fmla="*/ 0 w 29"/>
                <a:gd name="T3" fmla="*/ 8 h 9"/>
                <a:gd name="T4" fmla="*/ 1 w 29"/>
                <a:gd name="T5" fmla="*/ 7 h 9"/>
                <a:gd name="T6" fmla="*/ 1 w 29"/>
                <a:gd name="T7" fmla="*/ 2 h 9"/>
                <a:gd name="T8" fmla="*/ 0 w 29"/>
                <a:gd name="T9" fmla="*/ 1 h 9"/>
                <a:gd name="T10" fmla="*/ 0 w 29"/>
                <a:gd name="T11" fmla="*/ 1 h 9"/>
                <a:gd name="T12" fmla="*/ 0 w 29"/>
                <a:gd name="T13" fmla="*/ 0 h 9"/>
                <a:gd name="T14" fmla="*/ 29 w 29"/>
                <a:gd name="T15" fmla="*/ 0 h 9"/>
                <a:gd name="T16" fmla="*/ 29 w 29"/>
                <a:gd name="T17" fmla="*/ 9 h 9"/>
                <a:gd name="T18" fmla="*/ 0 w 29"/>
                <a:gd name="T19" fmla="*/ 9 h 9"/>
                <a:gd name="T20" fmla="*/ 0 w 29"/>
                <a:gd name="T2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9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169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2" name="Freeform 642"/>
            <p:cNvSpPr>
              <a:spLocks/>
            </p:cNvSpPr>
            <p:nvPr/>
          </p:nvSpPr>
          <p:spPr bwMode="auto">
            <a:xfrm>
              <a:off x="7510463" y="3819525"/>
              <a:ext cx="209550" cy="26988"/>
            </a:xfrm>
            <a:custGeom>
              <a:avLst/>
              <a:gdLst>
                <a:gd name="T0" fmla="*/ 1 w 56"/>
                <a:gd name="T1" fmla="*/ 6 h 7"/>
                <a:gd name="T2" fmla="*/ 1 w 56"/>
                <a:gd name="T3" fmla="*/ 1 h 7"/>
                <a:gd name="T4" fmla="*/ 0 w 56"/>
                <a:gd name="T5" fmla="*/ 0 h 7"/>
                <a:gd name="T6" fmla="*/ 56 w 56"/>
                <a:gd name="T7" fmla="*/ 0 h 7"/>
                <a:gd name="T8" fmla="*/ 56 w 56"/>
                <a:gd name="T9" fmla="*/ 1 h 7"/>
                <a:gd name="T10" fmla="*/ 56 w 56"/>
                <a:gd name="T11" fmla="*/ 6 h 7"/>
                <a:gd name="T12" fmla="*/ 56 w 56"/>
                <a:gd name="T13" fmla="*/ 7 h 7"/>
                <a:gd name="T14" fmla="*/ 0 w 56"/>
                <a:gd name="T15" fmla="*/ 7 h 7"/>
                <a:gd name="T16" fmla="*/ 1 w 5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">
                  <a:moveTo>
                    <a:pt x="1" y="6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1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3" name="Freeform 643"/>
            <p:cNvSpPr>
              <a:spLocks/>
            </p:cNvSpPr>
            <p:nvPr/>
          </p:nvSpPr>
          <p:spPr bwMode="auto">
            <a:xfrm>
              <a:off x="7566025" y="3781425"/>
              <a:ext cx="142875" cy="34925"/>
            </a:xfrm>
            <a:custGeom>
              <a:avLst/>
              <a:gdLst>
                <a:gd name="T0" fmla="*/ 38 w 38"/>
                <a:gd name="T1" fmla="*/ 8 h 9"/>
                <a:gd name="T2" fmla="*/ 37 w 38"/>
                <a:gd name="T3" fmla="*/ 8 h 9"/>
                <a:gd name="T4" fmla="*/ 36 w 38"/>
                <a:gd name="T5" fmla="*/ 7 h 9"/>
                <a:gd name="T6" fmla="*/ 36 w 38"/>
                <a:gd name="T7" fmla="*/ 2 h 9"/>
                <a:gd name="T8" fmla="*/ 37 w 38"/>
                <a:gd name="T9" fmla="*/ 1 h 9"/>
                <a:gd name="T10" fmla="*/ 38 w 38"/>
                <a:gd name="T11" fmla="*/ 1 h 9"/>
                <a:gd name="T12" fmla="*/ 38 w 38"/>
                <a:gd name="T13" fmla="*/ 0 h 9"/>
                <a:gd name="T14" fmla="*/ 4 w 38"/>
                <a:gd name="T15" fmla="*/ 0 h 9"/>
                <a:gd name="T16" fmla="*/ 1 w 38"/>
                <a:gd name="T17" fmla="*/ 2 h 9"/>
                <a:gd name="T18" fmla="*/ 1 w 38"/>
                <a:gd name="T19" fmla="*/ 8 h 9"/>
                <a:gd name="T20" fmla="*/ 4 w 38"/>
                <a:gd name="T21" fmla="*/ 9 h 9"/>
                <a:gd name="T22" fmla="*/ 38 w 38"/>
                <a:gd name="T23" fmla="*/ 9 h 9"/>
                <a:gd name="T24" fmla="*/ 38 w 38"/>
                <a:gd name="T2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9">
                  <a:moveTo>
                    <a:pt x="38" y="8"/>
                  </a:move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6" y="8"/>
                    <a:pt x="36" y="7"/>
                  </a:cubicBezTo>
                  <a:cubicBezTo>
                    <a:pt x="36" y="6"/>
                    <a:pt x="36" y="4"/>
                    <a:pt x="36" y="2"/>
                  </a:cubicBezTo>
                  <a:cubicBezTo>
                    <a:pt x="36" y="2"/>
                    <a:pt x="37" y="1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8" y="1"/>
                    <a:pt x="38" y="1"/>
                    <a:pt x="38" y="0"/>
                  </a:cubicBezTo>
                  <a:cubicBezTo>
                    <a:pt x="26" y="0"/>
                    <a:pt x="15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15" y="9"/>
                    <a:pt x="26" y="9"/>
                    <a:pt x="38" y="9"/>
                  </a:cubicBezTo>
                  <a:cubicBezTo>
                    <a:pt x="38" y="9"/>
                    <a:pt x="38" y="8"/>
                    <a:pt x="38" y="8"/>
                  </a:cubicBezTo>
                  <a:close/>
                </a:path>
              </a:pathLst>
            </a:cu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4" name="Freeform 644"/>
            <p:cNvSpPr>
              <a:spLocks/>
            </p:cNvSpPr>
            <p:nvPr/>
          </p:nvSpPr>
          <p:spPr bwMode="auto">
            <a:xfrm>
              <a:off x="7569200" y="3786188"/>
              <a:ext cx="136525" cy="25400"/>
            </a:xfrm>
            <a:custGeom>
              <a:avLst/>
              <a:gdLst>
                <a:gd name="T0" fmla="*/ 35 w 36"/>
                <a:gd name="T1" fmla="*/ 6 h 7"/>
                <a:gd name="T2" fmla="*/ 35 w 36"/>
                <a:gd name="T3" fmla="*/ 1 h 7"/>
                <a:gd name="T4" fmla="*/ 36 w 36"/>
                <a:gd name="T5" fmla="*/ 0 h 7"/>
                <a:gd name="T6" fmla="*/ 2 w 36"/>
                <a:gd name="T7" fmla="*/ 0 h 7"/>
                <a:gd name="T8" fmla="*/ 1 w 36"/>
                <a:gd name="T9" fmla="*/ 1 h 7"/>
                <a:gd name="T10" fmla="*/ 1 w 36"/>
                <a:gd name="T11" fmla="*/ 7 h 7"/>
                <a:gd name="T12" fmla="*/ 2 w 36"/>
                <a:gd name="T13" fmla="*/ 7 h 7"/>
                <a:gd name="T14" fmla="*/ 36 w 36"/>
                <a:gd name="T15" fmla="*/ 7 h 7"/>
                <a:gd name="T16" fmla="*/ 35 w 36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7">
                  <a:moveTo>
                    <a:pt x="35" y="6"/>
                  </a:moveTo>
                  <a:cubicBezTo>
                    <a:pt x="35" y="5"/>
                    <a:pt x="35" y="3"/>
                    <a:pt x="35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25" y="0"/>
                    <a:pt x="1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3" y="7"/>
                    <a:pt x="25" y="7"/>
                    <a:pt x="36" y="7"/>
                  </a:cubicBezTo>
                  <a:cubicBezTo>
                    <a:pt x="36" y="7"/>
                    <a:pt x="35" y="7"/>
                    <a:pt x="3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5" name="Freeform 645"/>
            <p:cNvSpPr>
              <a:spLocks/>
            </p:cNvSpPr>
            <p:nvPr/>
          </p:nvSpPr>
          <p:spPr bwMode="auto">
            <a:xfrm>
              <a:off x="7510463" y="3819525"/>
              <a:ext cx="112713" cy="26988"/>
            </a:xfrm>
            <a:custGeom>
              <a:avLst/>
              <a:gdLst>
                <a:gd name="T0" fmla="*/ 1 w 30"/>
                <a:gd name="T1" fmla="*/ 6 h 7"/>
                <a:gd name="T2" fmla="*/ 1 w 30"/>
                <a:gd name="T3" fmla="*/ 1 h 7"/>
                <a:gd name="T4" fmla="*/ 0 w 30"/>
                <a:gd name="T5" fmla="*/ 0 h 7"/>
                <a:gd name="T6" fmla="*/ 30 w 30"/>
                <a:gd name="T7" fmla="*/ 0 h 7"/>
                <a:gd name="T8" fmla="*/ 30 w 30"/>
                <a:gd name="T9" fmla="*/ 1 h 7"/>
                <a:gd name="T10" fmla="*/ 30 w 30"/>
                <a:gd name="T11" fmla="*/ 6 h 7"/>
                <a:gd name="T12" fmla="*/ 30 w 30"/>
                <a:gd name="T13" fmla="*/ 7 h 7"/>
                <a:gd name="T14" fmla="*/ 0 w 30"/>
                <a:gd name="T15" fmla="*/ 7 h 7"/>
                <a:gd name="T16" fmla="*/ 1 w 30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">
                  <a:moveTo>
                    <a:pt x="1" y="6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6" name="Freeform 646"/>
            <p:cNvSpPr>
              <a:spLocks/>
            </p:cNvSpPr>
            <p:nvPr/>
          </p:nvSpPr>
          <p:spPr bwMode="auto">
            <a:xfrm>
              <a:off x="7546975" y="3736975"/>
              <a:ext cx="195263" cy="44450"/>
            </a:xfrm>
            <a:custGeom>
              <a:avLst/>
              <a:gdLst>
                <a:gd name="T0" fmla="*/ 52 w 52"/>
                <a:gd name="T1" fmla="*/ 11 h 12"/>
                <a:gd name="T2" fmla="*/ 51 w 52"/>
                <a:gd name="T3" fmla="*/ 11 h 12"/>
                <a:gd name="T4" fmla="*/ 51 w 52"/>
                <a:gd name="T5" fmla="*/ 10 h 12"/>
                <a:gd name="T6" fmla="*/ 51 w 52"/>
                <a:gd name="T7" fmla="*/ 1 h 12"/>
                <a:gd name="T8" fmla="*/ 51 w 52"/>
                <a:gd name="T9" fmla="*/ 1 h 12"/>
                <a:gd name="T10" fmla="*/ 52 w 52"/>
                <a:gd name="T11" fmla="*/ 1 h 12"/>
                <a:gd name="T12" fmla="*/ 52 w 52"/>
                <a:gd name="T13" fmla="*/ 0 h 12"/>
                <a:gd name="T14" fmla="*/ 2 w 52"/>
                <a:gd name="T15" fmla="*/ 0 h 12"/>
                <a:gd name="T16" fmla="*/ 0 w 52"/>
                <a:gd name="T17" fmla="*/ 1 h 12"/>
                <a:gd name="T18" fmla="*/ 0 w 52"/>
                <a:gd name="T19" fmla="*/ 10 h 12"/>
                <a:gd name="T20" fmla="*/ 2 w 52"/>
                <a:gd name="T21" fmla="*/ 12 h 12"/>
                <a:gd name="T22" fmla="*/ 52 w 52"/>
                <a:gd name="T23" fmla="*/ 12 h 12"/>
                <a:gd name="T24" fmla="*/ 52 w 52"/>
                <a:gd name="T2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2">
                  <a:moveTo>
                    <a:pt x="52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52" y="12"/>
                    <a:pt x="52" y="12"/>
                    <a:pt x="52" y="12"/>
                  </a:cubicBezTo>
                  <a:lnTo>
                    <a:pt x="52" y="11"/>
                  </a:lnTo>
                  <a:close/>
                </a:path>
              </a:pathLst>
            </a:custGeom>
            <a:solidFill>
              <a:srgbClr val="169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7" name="Freeform 647"/>
            <p:cNvSpPr>
              <a:spLocks/>
            </p:cNvSpPr>
            <p:nvPr/>
          </p:nvSpPr>
          <p:spPr bwMode="auto">
            <a:xfrm>
              <a:off x="7645400" y="3736975"/>
              <a:ext cx="96838" cy="44450"/>
            </a:xfrm>
            <a:custGeom>
              <a:avLst/>
              <a:gdLst>
                <a:gd name="T0" fmla="*/ 26 w 26"/>
                <a:gd name="T1" fmla="*/ 11 h 12"/>
                <a:gd name="T2" fmla="*/ 25 w 26"/>
                <a:gd name="T3" fmla="*/ 11 h 12"/>
                <a:gd name="T4" fmla="*/ 25 w 26"/>
                <a:gd name="T5" fmla="*/ 10 h 12"/>
                <a:gd name="T6" fmla="*/ 25 w 26"/>
                <a:gd name="T7" fmla="*/ 1 h 12"/>
                <a:gd name="T8" fmla="*/ 25 w 26"/>
                <a:gd name="T9" fmla="*/ 1 h 12"/>
                <a:gd name="T10" fmla="*/ 26 w 26"/>
                <a:gd name="T11" fmla="*/ 1 h 12"/>
                <a:gd name="T12" fmla="*/ 26 w 26"/>
                <a:gd name="T13" fmla="*/ 0 h 12"/>
                <a:gd name="T14" fmla="*/ 0 w 26"/>
                <a:gd name="T15" fmla="*/ 0 h 12"/>
                <a:gd name="T16" fmla="*/ 0 w 26"/>
                <a:gd name="T17" fmla="*/ 12 h 12"/>
                <a:gd name="T18" fmla="*/ 26 w 26"/>
                <a:gd name="T19" fmla="*/ 12 h 12"/>
                <a:gd name="T20" fmla="*/ 26 w 26"/>
                <a:gd name="T2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2">
                  <a:moveTo>
                    <a:pt x="26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26" y="11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8" name="Freeform 648"/>
            <p:cNvSpPr>
              <a:spLocks/>
            </p:cNvSpPr>
            <p:nvPr/>
          </p:nvSpPr>
          <p:spPr bwMode="auto">
            <a:xfrm>
              <a:off x="7551738" y="3740150"/>
              <a:ext cx="187325" cy="38100"/>
            </a:xfrm>
            <a:custGeom>
              <a:avLst/>
              <a:gdLst>
                <a:gd name="T0" fmla="*/ 50 w 50"/>
                <a:gd name="T1" fmla="*/ 9 h 10"/>
                <a:gd name="T2" fmla="*/ 50 w 50"/>
                <a:gd name="T3" fmla="*/ 0 h 10"/>
                <a:gd name="T4" fmla="*/ 50 w 50"/>
                <a:gd name="T5" fmla="*/ 0 h 10"/>
                <a:gd name="T6" fmla="*/ 1 w 50"/>
                <a:gd name="T7" fmla="*/ 0 h 10"/>
                <a:gd name="T8" fmla="*/ 0 w 50"/>
                <a:gd name="T9" fmla="*/ 0 h 10"/>
                <a:gd name="T10" fmla="*/ 0 w 50"/>
                <a:gd name="T11" fmla="*/ 9 h 10"/>
                <a:gd name="T12" fmla="*/ 1 w 50"/>
                <a:gd name="T13" fmla="*/ 10 h 10"/>
                <a:gd name="T14" fmla="*/ 50 w 50"/>
                <a:gd name="T15" fmla="*/ 10 h 10"/>
                <a:gd name="T16" fmla="*/ 50 w 50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0">
                  <a:moveTo>
                    <a:pt x="50" y="9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9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9" name="Freeform 649"/>
            <p:cNvSpPr>
              <a:spLocks/>
            </p:cNvSpPr>
            <p:nvPr/>
          </p:nvSpPr>
          <p:spPr bwMode="auto">
            <a:xfrm>
              <a:off x="7640638" y="3740150"/>
              <a:ext cx="98425" cy="38100"/>
            </a:xfrm>
            <a:custGeom>
              <a:avLst/>
              <a:gdLst>
                <a:gd name="T0" fmla="*/ 26 w 26"/>
                <a:gd name="T1" fmla="*/ 9 h 10"/>
                <a:gd name="T2" fmla="*/ 26 w 26"/>
                <a:gd name="T3" fmla="*/ 0 h 10"/>
                <a:gd name="T4" fmla="*/ 26 w 26"/>
                <a:gd name="T5" fmla="*/ 0 h 10"/>
                <a:gd name="T6" fmla="*/ 0 w 26"/>
                <a:gd name="T7" fmla="*/ 0 h 10"/>
                <a:gd name="T8" fmla="*/ 0 w 26"/>
                <a:gd name="T9" fmla="*/ 0 h 10"/>
                <a:gd name="T10" fmla="*/ 0 w 26"/>
                <a:gd name="T11" fmla="*/ 9 h 10"/>
                <a:gd name="T12" fmla="*/ 0 w 26"/>
                <a:gd name="T13" fmla="*/ 10 h 10"/>
                <a:gd name="T14" fmla="*/ 26 w 26"/>
                <a:gd name="T15" fmla="*/ 10 h 10"/>
                <a:gd name="T16" fmla="*/ 26 w 26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0">
                  <a:moveTo>
                    <a:pt x="26" y="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0" name="Rectangle 650"/>
            <p:cNvSpPr>
              <a:spLocks noChangeArrowheads="1"/>
            </p:cNvSpPr>
            <p:nvPr/>
          </p:nvSpPr>
          <p:spPr bwMode="auto">
            <a:xfrm>
              <a:off x="7554913" y="3740150"/>
              <a:ext cx="85725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1" name="Rectangle 651"/>
            <p:cNvSpPr>
              <a:spLocks noChangeArrowheads="1"/>
            </p:cNvSpPr>
            <p:nvPr/>
          </p:nvSpPr>
          <p:spPr bwMode="auto">
            <a:xfrm>
              <a:off x="7554913" y="3775075"/>
              <a:ext cx="85725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2" name="Rectangle 652"/>
            <p:cNvSpPr>
              <a:spLocks noChangeArrowheads="1"/>
            </p:cNvSpPr>
            <p:nvPr/>
          </p:nvSpPr>
          <p:spPr bwMode="auto">
            <a:xfrm>
              <a:off x="7554913" y="3744913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3" name="Rectangle 653"/>
            <p:cNvSpPr>
              <a:spLocks noChangeArrowheads="1"/>
            </p:cNvSpPr>
            <p:nvPr/>
          </p:nvSpPr>
          <p:spPr bwMode="auto">
            <a:xfrm>
              <a:off x="7554913" y="3756025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4" name="Rectangle 654"/>
            <p:cNvSpPr>
              <a:spLocks noChangeArrowheads="1"/>
            </p:cNvSpPr>
            <p:nvPr/>
          </p:nvSpPr>
          <p:spPr bwMode="auto">
            <a:xfrm>
              <a:off x="7554913" y="3762375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5" name="Rectangle 655"/>
            <p:cNvSpPr>
              <a:spLocks noChangeArrowheads="1"/>
            </p:cNvSpPr>
            <p:nvPr/>
          </p:nvSpPr>
          <p:spPr bwMode="auto">
            <a:xfrm>
              <a:off x="7554913" y="3767138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6" name="Rectangle 656"/>
            <p:cNvSpPr>
              <a:spLocks noChangeArrowheads="1"/>
            </p:cNvSpPr>
            <p:nvPr/>
          </p:nvSpPr>
          <p:spPr bwMode="auto">
            <a:xfrm>
              <a:off x="7554913" y="3748088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7" name="Rectangle 657"/>
            <p:cNvSpPr>
              <a:spLocks noChangeArrowheads="1"/>
            </p:cNvSpPr>
            <p:nvPr/>
          </p:nvSpPr>
          <p:spPr bwMode="auto">
            <a:xfrm>
              <a:off x="7554913" y="3751263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8" name="Rectangle 658"/>
            <p:cNvSpPr>
              <a:spLocks noChangeArrowheads="1"/>
            </p:cNvSpPr>
            <p:nvPr/>
          </p:nvSpPr>
          <p:spPr bwMode="auto">
            <a:xfrm>
              <a:off x="7554913" y="3756025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9" name="Rectangle 659"/>
            <p:cNvSpPr>
              <a:spLocks noChangeArrowheads="1"/>
            </p:cNvSpPr>
            <p:nvPr/>
          </p:nvSpPr>
          <p:spPr bwMode="auto">
            <a:xfrm>
              <a:off x="7554913" y="3770313"/>
              <a:ext cx="85725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0" name="Rectangle 660"/>
            <p:cNvSpPr>
              <a:spLocks noChangeArrowheads="1"/>
            </p:cNvSpPr>
            <p:nvPr/>
          </p:nvSpPr>
          <p:spPr bwMode="auto">
            <a:xfrm>
              <a:off x="7554913" y="3759200"/>
              <a:ext cx="85725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1" name="Freeform 661"/>
            <p:cNvSpPr>
              <a:spLocks/>
            </p:cNvSpPr>
            <p:nvPr/>
          </p:nvSpPr>
          <p:spPr bwMode="auto">
            <a:xfrm>
              <a:off x="7558088" y="3770313"/>
              <a:ext cx="19050" cy="19050"/>
            </a:xfrm>
            <a:custGeom>
              <a:avLst/>
              <a:gdLst>
                <a:gd name="T0" fmla="*/ 12 w 12"/>
                <a:gd name="T1" fmla="*/ 12 h 12"/>
                <a:gd name="T2" fmla="*/ 7 w 12"/>
                <a:gd name="T3" fmla="*/ 10 h 12"/>
                <a:gd name="T4" fmla="*/ 0 w 12"/>
                <a:gd name="T5" fmla="*/ 12 h 12"/>
                <a:gd name="T6" fmla="*/ 0 w 12"/>
                <a:gd name="T7" fmla="*/ 0 h 12"/>
                <a:gd name="T8" fmla="*/ 7 w 12"/>
                <a:gd name="T9" fmla="*/ 0 h 12"/>
                <a:gd name="T10" fmla="*/ 12 w 12"/>
                <a:gd name="T11" fmla="*/ 0 h 12"/>
                <a:gd name="T12" fmla="*/ 1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7" y="1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2" name="Rectangle 662"/>
            <p:cNvSpPr>
              <a:spLocks noChangeArrowheads="1"/>
            </p:cNvSpPr>
            <p:nvPr/>
          </p:nvSpPr>
          <p:spPr bwMode="auto">
            <a:xfrm>
              <a:off x="7524750" y="3849688"/>
              <a:ext cx="225425" cy="49213"/>
            </a:xfrm>
            <a:prstGeom prst="rect">
              <a:avLst/>
            </a:pr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3" name="Rectangle 663"/>
            <p:cNvSpPr>
              <a:spLocks noChangeArrowheads="1"/>
            </p:cNvSpPr>
            <p:nvPr/>
          </p:nvSpPr>
          <p:spPr bwMode="auto">
            <a:xfrm>
              <a:off x="7524750" y="3849688"/>
              <a:ext cx="225425" cy="26988"/>
            </a:xfrm>
            <a:prstGeom prst="rect">
              <a:avLst/>
            </a:prstGeom>
            <a:solidFill>
              <a:srgbClr val="B1D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4" name="Rectangle 664"/>
            <p:cNvSpPr>
              <a:spLocks noChangeArrowheads="1"/>
            </p:cNvSpPr>
            <p:nvPr/>
          </p:nvSpPr>
          <p:spPr bwMode="auto">
            <a:xfrm>
              <a:off x="7697788" y="3849688"/>
              <a:ext cx="33338" cy="49213"/>
            </a:xfrm>
            <a:prstGeom prst="rect">
              <a:avLst/>
            </a:prstGeom>
            <a:solidFill>
              <a:srgbClr val="8F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5" name="Rectangle 665"/>
            <p:cNvSpPr>
              <a:spLocks noChangeArrowheads="1"/>
            </p:cNvSpPr>
            <p:nvPr/>
          </p:nvSpPr>
          <p:spPr bwMode="auto">
            <a:xfrm>
              <a:off x="7697788" y="3849688"/>
              <a:ext cx="33338" cy="26988"/>
            </a:xfrm>
            <a:prstGeom prst="rect">
              <a:avLst/>
            </a:pr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759" name="Title 1"/>
          <p:cNvSpPr txBox="1">
            <a:spLocks/>
          </p:cNvSpPr>
          <p:nvPr/>
        </p:nvSpPr>
        <p:spPr>
          <a:xfrm>
            <a:off x="476287" y="2146491"/>
            <a:ext cx="3807144" cy="21102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Roboto Thin" pitchFamily="2" charset="0"/>
                <a:ea typeface="Roboto Thin" pitchFamily="2" charset="0"/>
              </a:rPr>
              <a:t>COMUNIDADE</a:t>
            </a:r>
            <a:endParaRPr lang="en-US" sz="4500" b="1" dirty="0"/>
          </a:p>
        </p:txBody>
      </p:sp>
      <p:sp>
        <p:nvSpPr>
          <p:cNvPr id="760" name="Rectangle 759"/>
          <p:cNvSpPr/>
          <p:nvPr/>
        </p:nvSpPr>
        <p:spPr>
          <a:xfrm>
            <a:off x="494809" y="2769183"/>
            <a:ext cx="37604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Postagens nos fóruns</a:t>
            </a:r>
          </a:p>
          <a:p>
            <a:pPr marL="285750" indent="-285750">
              <a:buFontTx/>
              <a:buChar char="-"/>
            </a:pPr>
            <a:r>
              <a:rPr lang="pt-BR" dirty="0"/>
              <a:t>Melhore a wiki </a:t>
            </a:r>
          </a:p>
          <a:p>
            <a:pPr marL="285750" indent="-285750">
              <a:buFontTx/>
              <a:buChar char="-"/>
            </a:pPr>
            <a:r>
              <a:rPr lang="pt-BR" dirty="0"/>
              <a:t>Relate pacotes instalados </a:t>
            </a:r>
          </a:p>
          <a:p>
            <a:pPr marL="285750" indent="-285750">
              <a:buFontTx/>
              <a:buChar char="-"/>
            </a:pPr>
            <a:r>
              <a:rPr lang="pt-BR" dirty="0"/>
              <a:t>Corrija e relate </a:t>
            </a:r>
          </a:p>
          <a:p>
            <a:pPr marL="285750" indent="-285750">
              <a:buFontTx/>
              <a:buChar char="-"/>
            </a:pPr>
            <a:r>
              <a:rPr lang="pt-BR" dirty="0"/>
              <a:t>Ajude a testar pacotes</a:t>
            </a:r>
          </a:p>
          <a:p>
            <a:pPr marL="285750" indent="-285750">
              <a:buFontTx/>
              <a:buChar char="-"/>
            </a:pPr>
            <a:r>
              <a:rPr lang="pt-BR" dirty="0"/>
              <a:t>Crie e adote pacotes do AUR</a:t>
            </a:r>
          </a:p>
          <a:p>
            <a:pPr marL="285750" indent="-285750">
              <a:buFontTx/>
              <a:buChar char="-"/>
            </a:pPr>
            <a:r>
              <a:rPr lang="pt-BR" dirty="0"/>
              <a:t>Projetos de software oficiais</a:t>
            </a:r>
          </a:p>
          <a:p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103019"/>
            <a:ext cx="7886700" cy="1054099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348504"/>
            <a:ext cx="7886700" cy="3442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</a:rPr>
              <a:t>“</a:t>
            </a:r>
            <a:r>
              <a:rPr lang="pt-BR" sz="2400" dirty="0" err="1">
                <a:latin typeface="+mj-lt"/>
              </a:rPr>
              <a:t>Arch</a:t>
            </a:r>
            <a:r>
              <a:rPr lang="pt-BR" sz="2400" dirty="0">
                <a:latin typeface="+mj-lt"/>
              </a:rPr>
              <a:t> Linux (Português)”, </a:t>
            </a:r>
            <a:r>
              <a:rPr lang="pt-BR" sz="2400" dirty="0" err="1">
                <a:latin typeface="+mj-lt"/>
              </a:rPr>
              <a:t>WikiARCH</a:t>
            </a:r>
            <a:r>
              <a:rPr lang="pt-BR" sz="2400" dirty="0">
                <a:latin typeface="+mj-lt"/>
              </a:rPr>
              <a:t>. Disponível em: &lt;https://wiki.archlinux.org/</a:t>
            </a:r>
            <a:r>
              <a:rPr lang="pt-BR" sz="2400" dirty="0" err="1">
                <a:latin typeface="+mj-lt"/>
              </a:rPr>
              <a:t>index.php</a:t>
            </a:r>
            <a:r>
              <a:rPr lang="pt-BR" sz="2400" dirty="0">
                <a:latin typeface="+mj-lt"/>
              </a:rPr>
              <a:t>/</a:t>
            </a:r>
            <a:r>
              <a:rPr lang="pt-BR" sz="2400" dirty="0" err="1">
                <a:latin typeface="+mj-lt"/>
              </a:rPr>
              <a:t>Arch_Linux</a:t>
            </a:r>
            <a:r>
              <a:rPr lang="pt-BR" sz="2400" dirty="0">
                <a:latin typeface="+mj-lt"/>
              </a:rPr>
              <a:t>_(Português)&gt;. Acesso em: 5 maio. 2018.</a:t>
            </a:r>
          </a:p>
          <a:p>
            <a:pPr marL="0" indent="0">
              <a:buNone/>
            </a:pPr>
            <a:endParaRPr lang="pt-BR" sz="2400" dirty="0">
              <a:latin typeface="+mj-lt"/>
            </a:endParaRP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“</a:t>
            </a:r>
            <a:r>
              <a:rPr lang="pt-BR" sz="2400" dirty="0" err="1">
                <a:latin typeface="+mj-lt"/>
              </a:rPr>
              <a:t>Installation</a:t>
            </a:r>
            <a:r>
              <a:rPr lang="pt-BR" sz="2400" dirty="0">
                <a:latin typeface="+mj-lt"/>
              </a:rPr>
              <a:t> </a:t>
            </a:r>
            <a:r>
              <a:rPr lang="pt-BR" sz="2400" dirty="0" err="1">
                <a:latin typeface="+mj-lt"/>
              </a:rPr>
              <a:t>guide</a:t>
            </a:r>
            <a:r>
              <a:rPr lang="pt-BR" sz="2400" dirty="0">
                <a:latin typeface="+mj-lt"/>
              </a:rPr>
              <a:t>”. </a:t>
            </a:r>
            <a:r>
              <a:rPr lang="pt-BR" sz="2400" dirty="0" err="1">
                <a:latin typeface="+mj-lt"/>
              </a:rPr>
              <a:t>WikiARCH</a:t>
            </a:r>
            <a:r>
              <a:rPr lang="pt-BR" sz="2400" dirty="0">
                <a:latin typeface="+mj-lt"/>
              </a:rPr>
              <a:t>. Disponível em: &lt;https://wiki.archlinux.org/</a:t>
            </a:r>
            <a:r>
              <a:rPr lang="pt-BR" sz="2400" dirty="0" err="1">
                <a:latin typeface="+mj-lt"/>
              </a:rPr>
              <a:t>index.php</a:t>
            </a:r>
            <a:r>
              <a:rPr lang="pt-BR" sz="2400" dirty="0">
                <a:latin typeface="+mj-lt"/>
              </a:rPr>
              <a:t>/</a:t>
            </a:r>
            <a:r>
              <a:rPr lang="pt-BR" sz="2400" dirty="0" err="1">
                <a:latin typeface="+mj-lt"/>
              </a:rPr>
              <a:t>installation_guide</a:t>
            </a:r>
            <a:r>
              <a:rPr lang="pt-BR" sz="2400" dirty="0">
                <a:latin typeface="+mj-lt"/>
              </a:rPr>
              <a:t>&gt;. Acesso em: 5 maio. 2018.</a:t>
            </a:r>
          </a:p>
          <a:p>
            <a:pPr marL="0" indent="0">
              <a:buNone/>
            </a:pPr>
            <a:endParaRPr lang="pt-BR" sz="2400" dirty="0">
              <a:latin typeface="+mj-lt"/>
            </a:endParaRPr>
          </a:p>
          <a:p>
            <a:pPr marL="0" indent="0">
              <a:buNone/>
            </a:pPr>
            <a:r>
              <a:rPr lang="pt-BR" sz="2400" dirty="0">
                <a:latin typeface="+mj-lt"/>
              </a:rPr>
              <a:t>“</a:t>
            </a:r>
            <a:r>
              <a:rPr lang="pt-BR" sz="2400" dirty="0" err="1">
                <a:latin typeface="+mj-lt"/>
              </a:rPr>
              <a:t>Forum</a:t>
            </a:r>
            <a:r>
              <a:rPr lang="pt-BR" sz="2400" dirty="0">
                <a:latin typeface="+mj-lt"/>
              </a:rPr>
              <a:t> </a:t>
            </a:r>
            <a:r>
              <a:rPr lang="pt-BR" sz="2400" dirty="0" err="1">
                <a:latin typeface="+mj-lt"/>
              </a:rPr>
              <a:t>ArchLinux</a:t>
            </a:r>
            <a:r>
              <a:rPr lang="pt-BR" sz="2400" dirty="0">
                <a:latin typeface="+mj-lt"/>
              </a:rPr>
              <a:t>”., Disponível em: &lt; https://forum.archlinux-br.org/&gt;. Acesso em: 4 maio. 2018.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457200" indent="-457200">
              <a:buAutoNum type="alphaUcPeriod"/>
            </a:pPr>
            <a:endParaRPr lang="pt-BR" sz="2400" dirty="0">
              <a:latin typeface="+mj-lt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239151" y="3429000"/>
            <a:ext cx="85390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239151" y="4743451"/>
            <a:ext cx="85390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8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98807"/>
            <a:ext cx="9144000" cy="4937760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/>
              <a:t>OBRIGADO </a:t>
            </a:r>
            <a:br>
              <a:rPr lang="pt-BR" sz="6000" b="1" dirty="0"/>
            </a:br>
            <a:endParaRPr lang="pt-BR" sz="60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3A7A3C-9EE4-41C9-9734-BFCADDE26963}"/>
              </a:ext>
            </a:extLst>
          </p:cNvPr>
          <p:cNvSpPr txBox="1"/>
          <p:nvPr/>
        </p:nvSpPr>
        <p:spPr>
          <a:xfrm>
            <a:off x="2888974" y="3171025"/>
            <a:ext cx="454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PELA ATENÇÃO!!!</a:t>
            </a:r>
          </a:p>
        </p:txBody>
      </p:sp>
    </p:spTree>
    <p:extLst>
      <p:ext uri="{BB962C8B-B14F-4D97-AF65-F5344CB8AC3E}">
        <p14:creationId xmlns:p14="http://schemas.microsoft.com/office/powerpoint/2010/main" val="39901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4572000" y="1007378"/>
            <a:ext cx="0" cy="5904000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flipH="1">
            <a:off x="4666837" y="1162320"/>
            <a:ext cx="2143314" cy="42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INTRODUÇÃO</a:t>
            </a:r>
          </a:p>
        </p:txBody>
      </p:sp>
      <p:sp>
        <p:nvSpPr>
          <p:cNvPr id="10" name="Oval 9"/>
          <p:cNvSpPr/>
          <p:nvPr/>
        </p:nvSpPr>
        <p:spPr>
          <a:xfrm flipV="1">
            <a:off x="4524582" y="1325409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 flipV="1">
            <a:off x="4524582" y="2673308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 flipV="1">
            <a:off x="4524582" y="3557775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9"/>
          <p:cNvSpPr/>
          <p:nvPr/>
        </p:nvSpPr>
        <p:spPr>
          <a:xfrm flipV="1">
            <a:off x="4524582" y="1782103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 flipV="1">
            <a:off x="4524582" y="3972772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8"/>
          <p:cNvSpPr/>
          <p:nvPr/>
        </p:nvSpPr>
        <p:spPr>
          <a:xfrm flipH="1">
            <a:off x="1297758" y="1660083"/>
            <a:ext cx="3167685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PACMAN</a:t>
            </a:r>
          </a:p>
        </p:txBody>
      </p:sp>
      <p:sp>
        <p:nvSpPr>
          <p:cNvPr id="30" name="Oval 9"/>
          <p:cNvSpPr/>
          <p:nvPr/>
        </p:nvSpPr>
        <p:spPr>
          <a:xfrm flipV="1">
            <a:off x="4524582" y="2245697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8"/>
          <p:cNvSpPr/>
          <p:nvPr/>
        </p:nvSpPr>
        <p:spPr>
          <a:xfrm flipH="1">
            <a:off x="4666837" y="2120666"/>
            <a:ext cx="3337476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COMANDOS PACMAN</a:t>
            </a:r>
          </a:p>
        </p:txBody>
      </p:sp>
      <p:sp>
        <p:nvSpPr>
          <p:cNvPr id="13" name="Oval 14"/>
          <p:cNvSpPr/>
          <p:nvPr/>
        </p:nvSpPr>
        <p:spPr>
          <a:xfrm flipV="1">
            <a:off x="4524582" y="3119336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4"/>
          <p:cNvSpPr/>
          <p:nvPr/>
        </p:nvSpPr>
        <p:spPr>
          <a:xfrm flipV="1">
            <a:off x="4524582" y="4387770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4"/>
          <p:cNvSpPr/>
          <p:nvPr/>
        </p:nvSpPr>
        <p:spPr>
          <a:xfrm flipV="1">
            <a:off x="4524582" y="5408293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8"/>
          <p:cNvSpPr/>
          <p:nvPr/>
        </p:nvSpPr>
        <p:spPr>
          <a:xfrm flipH="1">
            <a:off x="4666837" y="2996874"/>
            <a:ext cx="4322418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pt-B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ARCH USER REPOSITORY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Rectangle 8"/>
          <p:cNvSpPr/>
          <p:nvPr/>
        </p:nvSpPr>
        <p:spPr>
          <a:xfrm flipH="1">
            <a:off x="1281594" y="3426680"/>
            <a:ext cx="3189710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pt-B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COMO INSTALAR AUR</a:t>
            </a:r>
          </a:p>
        </p:txBody>
      </p:sp>
      <p:sp>
        <p:nvSpPr>
          <p:cNvPr id="22" name="Rectangle 8"/>
          <p:cNvSpPr/>
          <p:nvPr/>
        </p:nvSpPr>
        <p:spPr>
          <a:xfrm flipH="1">
            <a:off x="4678558" y="3852655"/>
            <a:ext cx="1868016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ROLLING RELEASE</a:t>
            </a:r>
          </a:p>
        </p:txBody>
      </p:sp>
      <p:sp>
        <p:nvSpPr>
          <p:cNvPr id="23" name="Rectangle 8"/>
          <p:cNvSpPr/>
          <p:nvPr/>
        </p:nvSpPr>
        <p:spPr>
          <a:xfrm flipH="1">
            <a:off x="1853406" y="4265750"/>
            <a:ext cx="2665315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AMBIENTES GRÁFICOS</a:t>
            </a:r>
          </a:p>
        </p:txBody>
      </p:sp>
      <p:sp>
        <p:nvSpPr>
          <p:cNvPr id="24" name="Rectangle 8"/>
          <p:cNvSpPr/>
          <p:nvPr/>
        </p:nvSpPr>
        <p:spPr>
          <a:xfrm flipH="1">
            <a:off x="4647304" y="5252355"/>
            <a:ext cx="2143314" cy="42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CONCLUSÃO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645285C1-15BF-46FE-AE6D-20A762C98FEA}"/>
              </a:ext>
            </a:extLst>
          </p:cNvPr>
          <p:cNvSpPr/>
          <p:nvPr/>
        </p:nvSpPr>
        <p:spPr>
          <a:xfrm flipV="1">
            <a:off x="4531210" y="4831822"/>
            <a:ext cx="94837" cy="9483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99F58A6-1800-4D4C-AD26-58C5D50AC29D}"/>
              </a:ext>
            </a:extLst>
          </p:cNvPr>
          <p:cNvSpPr/>
          <p:nvPr/>
        </p:nvSpPr>
        <p:spPr>
          <a:xfrm flipH="1">
            <a:off x="4678558" y="4709959"/>
            <a:ext cx="2677438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COMUNIDADE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89804D7-717B-470F-B116-D225186A8215}"/>
              </a:ext>
            </a:extLst>
          </p:cNvPr>
          <p:cNvSpPr/>
          <p:nvPr/>
        </p:nvSpPr>
        <p:spPr>
          <a:xfrm flipH="1">
            <a:off x="1281594" y="2543381"/>
            <a:ext cx="3167685" cy="33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14161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 animBg="1"/>
      <p:bldP spid="28" grpId="0" animBg="1"/>
      <p:bldP spid="16" grpId="0" animBg="1"/>
      <p:bldP spid="29" grpId="0"/>
      <p:bldP spid="30" grpId="0" animBg="1"/>
      <p:bldP spid="11" grpId="0"/>
      <p:bldP spid="13" grpId="0" animBg="1"/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4572000" y="-57149"/>
            <a:ext cx="0" cy="1506121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m 58">
            <a:extLst>
              <a:ext uri="{FF2B5EF4-FFF2-40B4-BE49-F238E27FC236}">
                <a16:creationId xmlns:a16="http://schemas.microsoft.com/office/drawing/2014/main" id="{65C22B79-8DD4-4E8C-AB44-568A20E7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1" y="1196174"/>
            <a:ext cx="5237690" cy="346922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60" name="Group 11">
            <a:extLst>
              <a:ext uri="{FF2B5EF4-FFF2-40B4-BE49-F238E27FC236}">
                <a16:creationId xmlns:a16="http://schemas.microsoft.com/office/drawing/2014/main" id="{38038F2B-01BA-45B8-9F17-DA8CF2834D94}"/>
              </a:ext>
            </a:extLst>
          </p:cNvPr>
          <p:cNvGrpSpPr/>
          <p:nvPr/>
        </p:nvGrpSpPr>
        <p:grpSpPr>
          <a:xfrm>
            <a:off x="1091673" y="1264501"/>
            <a:ext cx="1696225" cy="1310594"/>
            <a:chOff x="9474017" y="1245445"/>
            <a:chExt cx="2304059" cy="1780239"/>
          </a:xfrm>
        </p:grpSpPr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D55D4D42-9932-4E91-8AC8-F34409BD25FB}"/>
                </a:ext>
              </a:extLst>
            </p:cNvPr>
            <p:cNvSpPr>
              <a:spLocks/>
            </p:cNvSpPr>
            <p:nvPr/>
          </p:nvSpPr>
          <p:spPr bwMode="auto">
            <a:xfrm rot="14422339">
              <a:off x="9887202" y="1134810"/>
              <a:ext cx="1477689" cy="2304059"/>
            </a:xfrm>
            <a:custGeom>
              <a:avLst/>
              <a:gdLst>
                <a:gd name="T0" fmla="*/ 200 w 815"/>
                <a:gd name="T1" fmla="*/ 0 h 1273"/>
                <a:gd name="T2" fmla="*/ 70 w 815"/>
                <a:gd name="T3" fmla="*/ 54 h 1273"/>
                <a:gd name="T4" fmla="*/ 50 w 815"/>
                <a:gd name="T5" fmla="*/ 289 h 1273"/>
                <a:gd name="T6" fmla="*/ 50 w 815"/>
                <a:gd name="T7" fmla="*/ 289 h 1273"/>
                <a:gd name="T8" fmla="*/ 226 w 815"/>
                <a:gd name="T9" fmla="*/ 431 h 1273"/>
                <a:gd name="T10" fmla="*/ 349 w 815"/>
                <a:gd name="T11" fmla="*/ 678 h 1273"/>
                <a:gd name="T12" fmla="*/ 306 w 815"/>
                <a:gd name="T13" fmla="*/ 940 h 1273"/>
                <a:gd name="T14" fmla="*/ 365 w 815"/>
                <a:gd name="T15" fmla="*/ 1201 h 1273"/>
                <a:gd name="T16" fmla="*/ 541 w 815"/>
                <a:gd name="T17" fmla="*/ 1273 h 1273"/>
                <a:gd name="T18" fmla="*/ 718 w 815"/>
                <a:gd name="T19" fmla="*/ 1199 h 1273"/>
                <a:gd name="T20" fmla="*/ 716 w 815"/>
                <a:gd name="T21" fmla="*/ 846 h 1273"/>
                <a:gd name="T22" fmla="*/ 652 w 815"/>
                <a:gd name="T23" fmla="*/ 800 h 1273"/>
                <a:gd name="T24" fmla="*/ 438 w 815"/>
                <a:gd name="T25" fmla="*/ 642 h 1273"/>
                <a:gd name="T26" fmla="*/ 354 w 815"/>
                <a:gd name="T27" fmla="*/ 378 h 1273"/>
                <a:gd name="T28" fmla="*/ 382 w 815"/>
                <a:gd name="T29" fmla="*/ 155 h 1273"/>
                <a:gd name="T30" fmla="*/ 382 w 815"/>
                <a:gd name="T31" fmla="*/ 155 h 1273"/>
                <a:gd name="T32" fmla="*/ 330 w 815"/>
                <a:gd name="T33" fmla="*/ 53 h 1273"/>
                <a:gd name="T34" fmla="*/ 200 w 815"/>
                <a:gd name="T35" fmla="*/ 0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5" h="1273">
                  <a:moveTo>
                    <a:pt x="200" y="0"/>
                  </a:moveTo>
                  <a:cubicBezTo>
                    <a:pt x="153" y="0"/>
                    <a:pt x="106" y="18"/>
                    <a:pt x="70" y="54"/>
                  </a:cubicBezTo>
                  <a:cubicBezTo>
                    <a:pt x="6" y="119"/>
                    <a:pt x="0" y="218"/>
                    <a:pt x="50" y="289"/>
                  </a:cubicBezTo>
                  <a:cubicBezTo>
                    <a:pt x="50" y="289"/>
                    <a:pt x="50" y="289"/>
                    <a:pt x="50" y="289"/>
                  </a:cubicBezTo>
                  <a:cubicBezTo>
                    <a:pt x="50" y="289"/>
                    <a:pt x="89" y="360"/>
                    <a:pt x="226" y="431"/>
                  </a:cubicBezTo>
                  <a:cubicBezTo>
                    <a:pt x="277" y="457"/>
                    <a:pt x="328" y="616"/>
                    <a:pt x="349" y="678"/>
                  </a:cubicBezTo>
                  <a:cubicBezTo>
                    <a:pt x="377" y="757"/>
                    <a:pt x="330" y="848"/>
                    <a:pt x="306" y="940"/>
                  </a:cubicBezTo>
                  <a:cubicBezTo>
                    <a:pt x="274" y="1029"/>
                    <a:pt x="294" y="1131"/>
                    <a:pt x="365" y="1201"/>
                  </a:cubicBezTo>
                  <a:cubicBezTo>
                    <a:pt x="414" y="1249"/>
                    <a:pt x="477" y="1273"/>
                    <a:pt x="541" y="1273"/>
                  </a:cubicBezTo>
                  <a:cubicBezTo>
                    <a:pt x="605" y="1273"/>
                    <a:pt x="669" y="1248"/>
                    <a:pt x="718" y="1199"/>
                  </a:cubicBezTo>
                  <a:cubicBezTo>
                    <a:pt x="815" y="1101"/>
                    <a:pt x="814" y="943"/>
                    <a:pt x="716" y="846"/>
                  </a:cubicBezTo>
                  <a:cubicBezTo>
                    <a:pt x="697" y="827"/>
                    <a:pt x="675" y="812"/>
                    <a:pt x="652" y="800"/>
                  </a:cubicBezTo>
                  <a:cubicBezTo>
                    <a:pt x="570" y="750"/>
                    <a:pt x="473" y="718"/>
                    <a:pt x="438" y="642"/>
                  </a:cubicBezTo>
                  <a:cubicBezTo>
                    <a:pt x="410" y="583"/>
                    <a:pt x="336" y="434"/>
                    <a:pt x="354" y="378"/>
                  </a:cubicBezTo>
                  <a:cubicBezTo>
                    <a:pt x="403" y="233"/>
                    <a:pt x="382" y="155"/>
                    <a:pt x="382" y="155"/>
                  </a:cubicBezTo>
                  <a:cubicBezTo>
                    <a:pt x="382" y="155"/>
                    <a:pt x="382" y="155"/>
                    <a:pt x="382" y="155"/>
                  </a:cubicBezTo>
                  <a:cubicBezTo>
                    <a:pt x="376" y="118"/>
                    <a:pt x="359" y="82"/>
                    <a:pt x="330" y="53"/>
                  </a:cubicBezTo>
                  <a:cubicBezTo>
                    <a:pt x="294" y="18"/>
                    <a:pt x="247" y="0"/>
                    <a:pt x="200" y="0"/>
                  </a:cubicBezTo>
                </a:path>
              </a:pathLst>
            </a:custGeom>
            <a:solidFill>
              <a:schemeClr val="accent3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FF43F300-C5D5-425D-AF01-1C3E8D3489BB}"/>
                </a:ext>
              </a:extLst>
            </p:cNvPr>
            <p:cNvSpPr/>
            <p:nvPr/>
          </p:nvSpPr>
          <p:spPr>
            <a:xfrm>
              <a:off x="10984094" y="1245445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dirty="0">
                <a:solidFill>
                  <a:srgbClr val="FFFFFF"/>
                </a:solidFill>
                <a:latin typeface="dt-line-technology-01" panose="02000509000000000000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17">
            <a:extLst>
              <a:ext uri="{FF2B5EF4-FFF2-40B4-BE49-F238E27FC236}">
                <a16:creationId xmlns:a16="http://schemas.microsoft.com/office/drawing/2014/main" id="{EEA0B56F-83CC-4837-88BE-4B482407D349}"/>
              </a:ext>
            </a:extLst>
          </p:cNvPr>
          <p:cNvGrpSpPr/>
          <p:nvPr/>
        </p:nvGrpSpPr>
        <p:grpSpPr>
          <a:xfrm>
            <a:off x="1364116" y="3320435"/>
            <a:ext cx="1183753" cy="1558511"/>
            <a:chOff x="9873408" y="3717259"/>
            <a:chExt cx="1183753" cy="1558511"/>
          </a:xfrm>
        </p:grpSpPr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0B236C5C-5F21-43EC-A267-ED389A275825}"/>
                </a:ext>
              </a:extLst>
            </p:cNvPr>
            <p:cNvSpPr>
              <a:spLocks/>
            </p:cNvSpPr>
            <p:nvPr/>
          </p:nvSpPr>
          <p:spPr bwMode="auto">
            <a:xfrm rot="20339460" flipH="1" flipV="1">
              <a:off x="9873408" y="3717259"/>
              <a:ext cx="1183753" cy="1558511"/>
            </a:xfrm>
            <a:custGeom>
              <a:avLst/>
              <a:gdLst>
                <a:gd name="T0" fmla="*/ 200 w 815"/>
                <a:gd name="T1" fmla="*/ 0 h 1273"/>
                <a:gd name="T2" fmla="*/ 70 w 815"/>
                <a:gd name="T3" fmla="*/ 54 h 1273"/>
                <a:gd name="T4" fmla="*/ 50 w 815"/>
                <a:gd name="T5" fmla="*/ 289 h 1273"/>
                <a:gd name="T6" fmla="*/ 50 w 815"/>
                <a:gd name="T7" fmla="*/ 289 h 1273"/>
                <a:gd name="T8" fmla="*/ 226 w 815"/>
                <a:gd name="T9" fmla="*/ 431 h 1273"/>
                <a:gd name="T10" fmla="*/ 349 w 815"/>
                <a:gd name="T11" fmla="*/ 678 h 1273"/>
                <a:gd name="T12" fmla="*/ 306 w 815"/>
                <a:gd name="T13" fmla="*/ 940 h 1273"/>
                <a:gd name="T14" fmla="*/ 365 w 815"/>
                <a:gd name="T15" fmla="*/ 1201 h 1273"/>
                <a:gd name="T16" fmla="*/ 541 w 815"/>
                <a:gd name="T17" fmla="*/ 1273 h 1273"/>
                <a:gd name="T18" fmla="*/ 718 w 815"/>
                <a:gd name="T19" fmla="*/ 1199 h 1273"/>
                <a:gd name="T20" fmla="*/ 716 w 815"/>
                <a:gd name="T21" fmla="*/ 846 h 1273"/>
                <a:gd name="T22" fmla="*/ 652 w 815"/>
                <a:gd name="T23" fmla="*/ 800 h 1273"/>
                <a:gd name="T24" fmla="*/ 438 w 815"/>
                <a:gd name="T25" fmla="*/ 642 h 1273"/>
                <a:gd name="T26" fmla="*/ 354 w 815"/>
                <a:gd name="T27" fmla="*/ 378 h 1273"/>
                <a:gd name="T28" fmla="*/ 382 w 815"/>
                <a:gd name="T29" fmla="*/ 155 h 1273"/>
                <a:gd name="T30" fmla="*/ 382 w 815"/>
                <a:gd name="T31" fmla="*/ 155 h 1273"/>
                <a:gd name="T32" fmla="*/ 330 w 815"/>
                <a:gd name="T33" fmla="*/ 53 h 1273"/>
                <a:gd name="T34" fmla="*/ 200 w 815"/>
                <a:gd name="T35" fmla="*/ 0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5" h="1273">
                  <a:moveTo>
                    <a:pt x="200" y="0"/>
                  </a:moveTo>
                  <a:cubicBezTo>
                    <a:pt x="153" y="0"/>
                    <a:pt x="106" y="18"/>
                    <a:pt x="70" y="54"/>
                  </a:cubicBezTo>
                  <a:cubicBezTo>
                    <a:pt x="6" y="119"/>
                    <a:pt x="0" y="218"/>
                    <a:pt x="50" y="289"/>
                  </a:cubicBezTo>
                  <a:cubicBezTo>
                    <a:pt x="50" y="289"/>
                    <a:pt x="50" y="289"/>
                    <a:pt x="50" y="289"/>
                  </a:cubicBezTo>
                  <a:cubicBezTo>
                    <a:pt x="50" y="289"/>
                    <a:pt x="89" y="360"/>
                    <a:pt x="226" y="431"/>
                  </a:cubicBezTo>
                  <a:cubicBezTo>
                    <a:pt x="277" y="457"/>
                    <a:pt x="328" y="616"/>
                    <a:pt x="349" y="678"/>
                  </a:cubicBezTo>
                  <a:cubicBezTo>
                    <a:pt x="377" y="757"/>
                    <a:pt x="330" y="848"/>
                    <a:pt x="306" y="940"/>
                  </a:cubicBezTo>
                  <a:cubicBezTo>
                    <a:pt x="274" y="1029"/>
                    <a:pt x="294" y="1131"/>
                    <a:pt x="365" y="1201"/>
                  </a:cubicBezTo>
                  <a:cubicBezTo>
                    <a:pt x="414" y="1249"/>
                    <a:pt x="477" y="1273"/>
                    <a:pt x="541" y="1273"/>
                  </a:cubicBezTo>
                  <a:cubicBezTo>
                    <a:pt x="605" y="1273"/>
                    <a:pt x="669" y="1248"/>
                    <a:pt x="718" y="1199"/>
                  </a:cubicBezTo>
                  <a:cubicBezTo>
                    <a:pt x="815" y="1101"/>
                    <a:pt x="814" y="943"/>
                    <a:pt x="716" y="846"/>
                  </a:cubicBezTo>
                  <a:cubicBezTo>
                    <a:pt x="697" y="827"/>
                    <a:pt x="675" y="812"/>
                    <a:pt x="652" y="800"/>
                  </a:cubicBezTo>
                  <a:cubicBezTo>
                    <a:pt x="570" y="750"/>
                    <a:pt x="473" y="718"/>
                    <a:pt x="438" y="642"/>
                  </a:cubicBezTo>
                  <a:cubicBezTo>
                    <a:pt x="410" y="583"/>
                    <a:pt x="336" y="434"/>
                    <a:pt x="354" y="378"/>
                  </a:cubicBezTo>
                  <a:cubicBezTo>
                    <a:pt x="403" y="233"/>
                    <a:pt x="382" y="155"/>
                    <a:pt x="382" y="155"/>
                  </a:cubicBezTo>
                  <a:cubicBezTo>
                    <a:pt x="382" y="155"/>
                    <a:pt x="382" y="155"/>
                    <a:pt x="382" y="155"/>
                  </a:cubicBezTo>
                  <a:cubicBezTo>
                    <a:pt x="376" y="118"/>
                    <a:pt x="359" y="82"/>
                    <a:pt x="330" y="53"/>
                  </a:cubicBezTo>
                  <a:cubicBezTo>
                    <a:pt x="294" y="18"/>
                    <a:pt x="247" y="0"/>
                    <a:pt x="200" y="0"/>
                  </a:cubicBezTo>
                </a:path>
              </a:pathLst>
            </a:custGeom>
            <a:solidFill>
              <a:schemeClr val="accent3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E720A0DD-B2D8-4D78-BB4D-A04978FA8C8E}"/>
                </a:ext>
              </a:extLst>
            </p:cNvPr>
            <p:cNvSpPr/>
            <p:nvPr/>
          </p:nvSpPr>
          <p:spPr>
            <a:xfrm>
              <a:off x="10851001" y="4622952"/>
              <a:ext cx="184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dt-line-technology-01" panose="02000509000000000000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TextBox 26">
            <a:extLst>
              <a:ext uri="{FF2B5EF4-FFF2-40B4-BE49-F238E27FC236}">
                <a16:creationId xmlns:a16="http://schemas.microsoft.com/office/drawing/2014/main" id="{D69F420B-557B-427F-B06A-6D439FBF3DC4}"/>
              </a:ext>
            </a:extLst>
          </p:cNvPr>
          <p:cNvSpPr txBox="1"/>
          <p:nvPr/>
        </p:nvSpPr>
        <p:spPr>
          <a:xfrm>
            <a:off x="3967781" y="4972823"/>
            <a:ext cx="420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+mj-lt"/>
                <a:ea typeface="Roboto" pitchFamily="2" charset="0"/>
              </a:rPr>
              <a:t>PAC</a:t>
            </a:r>
            <a:r>
              <a:rPr lang="pt-BR" sz="3600" b="1" dirty="0">
                <a:latin typeface="+mj-lt"/>
                <a:ea typeface="Roboto" pitchFamily="2" charset="0"/>
              </a:rPr>
              <a:t> MAN</a:t>
            </a:r>
            <a:endParaRPr lang="en-US" sz="3600" b="1" dirty="0">
              <a:latin typeface="+mj-lt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2DE205A6-381E-451E-9EC4-2A9459D4A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965" y="4899829"/>
            <a:ext cx="789666" cy="789666"/>
          </a:xfrm>
          <a:prstGeom prst="rect">
            <a:avLst/>
          </a:prstGeom>
        </p:spPr>
      </p:pic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D2CE257F-4B91-4EF8-A928-0B4555D1F1DE}"/>
              </a:ext>
            </a:extLst>
          </p:cNvPr>
          <p:cNvSpPr/>
          <p:nvPr/>
        </p:nvSpPr>
        <p:spPr>
          <a:xfrm>
            <a:off x="2441256" y="1903188"/>
            <a:ext cx="3636000" cy="230051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52505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29A54863-E74D-4365-ADEF-601C6C8BE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63" y="1943975"/>
            <a:ext cx="2017373" cy="228215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0" name="Oval 24">
            <a:extLst>
              <a:ext uri="{FF2B5EF4-FFF2-40B4-BE49-F238E27FC236}">
                <a16:creationId xmlns:a16="http://schemas.microsoft.com/office/drawing/2014/main" id="{22EE203A-5175-4A2B-B077-66076C16FD23}"/>
              </a:ext>
            </a:extLst>
          </p:cNvPr>
          <p:cNvSpPr/>
          <p:nvPr/>
        </p:nvSpPr>
        <p:spPr>
          <a:xfrm>
            <a:off x="252373" y="2192300"/>
            <a:ext cx="1935480" cy="1935480"/>
          </a:xfrm>
          <a:prstGeom prst="ellipse">
            <a:avLst/>
          </a:prstGeom>
          <a:solidFill>
            <a:srgbClr val="6D9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7B59634A-FA48-4F86-AD0F-7E099C6AD89C}"/>
              </a:ext>
            </a:extLst>
          </p:cNvPr>
          <p:cNvSpPr txBox="1">
            <a:spLocks/>
          </p:cNvSpPr>
          <p:nvPr/>
        </p:nvSpPr>
        <p:spPr>
          <a:xfrm>
            <a:off x="-2752265" y="2807870"/>
            <a:ext cx="7886700" cy="4228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dirty="0">
                <a:solidFill>
                  <a:schemeClr val="bg1"/>
                </a:solidFill>
              </a:rPr>
              <a:t>GERENCIADOR</a:t>
            </a:r>
            <a:r>
              <a:rPr lang="pt-BR" sz="2900" b="1" dirty="0">
                <a:solidFill>
                  <a:schemeClr val="bg1"/>
                </a:solidFill>
              </a:rPr>
              <a:t> </a:t>
            </a:r>
            <a:endParaRPr lang="en-US" sz="2900" b="1" dirty="0">
              <a:solidFill>
                <a:schemeClr val="bg1"/>
              </a:solidFill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00A9E32-A43C-428B-A40B-A3B32FB44921}"/>
              </a:ext>
            </a:extLst>
          </p:cNvPr>
          <p:cNvSpPr txBox="1"/>
          <p:nvPr/>
        </p:nvSpPr>
        <p:spPr>
          <a:xfrm>
            <a:off x="610752" y="3126547"/>
            <a:ext cx="366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DE PACOTES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508874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71" grpId="0"/>
          <p:bldP spid="7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A2C7B80-85AD-4C43-AF15-E4AD7E1A976F}"/>
              </a:ext>
            </a:extLst>
          </p:cNvPr>
          <p:cNvSpPr txBox="1">
            <a:spLocks/>
          </p:cNvSpPr>
          <p:nvPr/>
        </p:nvSpPr>
        <p:spPr>
          <a:xfrm>
            <a:off x="628650" y="1139427"/>
            <a:ext cx="7886700" cy="1190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GESTOR</a:t>
            </a:r>
            <a:br>
              <a:rPr lang="pt-BR" b="1" dirty="0"/>
            </a:br>
            <a:endParaRPr lang="en-US" b="1" dirty="0"/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96C93B92-A021-4D94-AA1F-668FA39E8A70}"/>
              </a:ext>
            </a:extLst>
          </p:cNvPr>
          <p:cNvSpPr txBox="1">
            <a:spLocks/>
          </p:cNvSpPr>
          <p:nvPr/>
        </p:nvSpPr>
        <p:spPr>
          <a:xfrm>
            <a:off x="628650" y="2128327"/>
            <a:ext cx="7886700" cy="2638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Pacman</a:t>
            </a:r>
            <a:r>
              <a:rPr lang="pt-BR" b="1" dirty="0"/>
              <a:t>(</a:t>
            </a:r>
            <a:r>
              <a:rPr lang="pt-BR" b="1" dirty="0" err="1"/>
              <a:t>Pac</a:t>
            </a:r>
            <a:r>
              <a:rPr lang="pt-BR" dirty="0" err="1"/>
              <a:t>kage</a:t>
            </a:r>
            <a:r>
              <a:rPr lang="pt-BR" dirty="0"/>
              <a:t> </a:t>
            </a:r>
            <a:r>
              <a:rPr lang="pt-BR" b="1" dirty="0"/>
              <a:t>Man</a:t>
            </a:r>
            <a:r>
              <a:rPr lang="pt-BR" dirty="0"/>
              <a:t>ager) escrito </a:t>
            </a:r>
            <a:r>
              <a:rPr lang="pt-BR" b="1" dirty="0"/>
              <a:t>especialmente </a:t>
            </a:r>
            <a:r>
              <a:rPr lang="pt-BR" dirty="0"/>
              <a:t>para o sistema;</a:t>
            </a:r>
          </a:p>
          <a:p>
            <a:pPr lvl="1"/>
            <a:r>
              <a:rPr lang="pt-BR" dirty="0"/>
              <a:t>Instalar, remover, pesquisar e fazer o upgrade;</a:t>
            </a:r>
          </a:p>
          <a:p>
            <a:pPr lvl="1"/>
            <a:r>
              <a:rPr lang="pt-BR" dirty="0"/>
              <a:t>Nomenclatura:</a:t>
            </a:r>
          </a:p>
          <a:p>
            <a:pPr lvl="2"/>
            <a:r>
              <a:rPr lang="pt-BR" dirty="0"/>
              <a:t>Instalar pacote -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6735D43-A01D-42C9-B2B3-C974E61D3D58}"/>
              </a:ext>
            </a:extLst>
          </p:cNvPr>
          <p:cNvSpPr/>
          <p:nvPr/>
        </p:nvSpPr>
        <p:spPr>
          <a:xfrm>
            <a:off x="5495032" y="4408488"/>
            <a:ext cx="787130" cy="787130"/>
          </a:xfrm>
          <a:prstGeom prst="ellipse">
            <a:avLst/>
          </a:prstGeom>
          <a:noFill/>
          <a:ln w="28575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9C96FDF-4100-4EBD-AC29-8BC65527902D}"/>
              </a:ext>
            </a:extLst>
          </p:cNvPr>
          <p:cNvSpPr/>
          <p:nvPr/>
        </p:nvSpPr>
        <p:spPr>
          <a:xfrm>
            <a:off x="6973731" y="3740775"/>
            <a:ext cx="787130" cy="787130"/>
          </a:xfrm>
          <a:prstGeom prst="ellipse">
            <a:avLst/>
          </a:prstGeom>
          <a:noFill/>
          <a:ln w="28575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319D25F-0A73-4BCC-A53C-FF7904C4852E}"/>
              </a:ext>
            </a:extLst>
          </p:cNvPr>
          <p:cNvSpPr/>
          <p:nvPr/>
        </p:nvSpPr>
        <p:spPr>
          <a:xfrm>
            <a:off x="6973731" y="5040886"/>
            <a:ext cx="787130" cy="787130"/>
          </a:xfrm>
          <a:prstGeom prst="ellipse">
            <a:avLst/>
          </a:prstGeom>
          <a:noFill/>
          <a:ln w="28575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6615D85-9A61-4926-9B8D-C64BA637AF50}"/>
              </a:ext>
            </a:extLst>
          </p:cNvPr>
          <p:cNvSpPr/>
          <p:nvPr/>
        </p:nvSpPr>
        <p:spPr>
          <a:xfrm>
            <a:off x="8356870" y="3740775"/>
            <a:ext cx="787130" cy="787130"/>
          </a:xfrm>
          <a:prstGeom prst="ellipse">
            <a:avLst/>
          </a:prstGeom>
          <a:noFill/>
          <a:ln w="28575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7ADE206-6544-493D-816F-8CB9B7320070}"/>
              </a:ext>
            </a:extLst>
          </p:cNvPr>
          <p:cNvSpPr/>
          <p:nvPr/>
        </p:nvSpPr>
        <p:spPr>
          <a:xfrm>
            <a:off x="8356870" y="5039788"/>
            <a:ext cx="787130" cy="787130"/>
          </a:xfrm>
          <a:prstGeom prst="ellipse">
            <a:avLst/>
          </a:prstGeom>
          <a:noFill/>
          <a:ln w="28575">
            <a:solidFill>
              <a:srgbClr val="689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F8C5185-D725-4C9F-98D9-13F71092C5FA}"/>
              </a:ext>
            </a:extLst>
          </p:cNvPr>
          <p:cNvCxnSpPr>
            <a:cxnSpLocks/>
          </p:cNvCxnSpPr>
          <p:nvPr/>
        </p:nvCxnSpPr>
        <p:spPr>
          <a:xfrm>
            <a:off x="7874499" y="4134340"/>
            <a:ext cx="365760" cy="0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7C3D7A6-EB52-43D3-8DF3-DCA2BDD23C44}"/>
              </a:ext>
            </a:extLst>
          </p:cNvPr>
          <p:cNvCxnSpPr>
            <a:cxnSpLocks/>
          </p:cNvCxnSpPr>
          <p:nvPr/>
        </p:nvCxnSpPr>
        <p:spPr>
          <a:xfrm>
            <a:off x="7874499" y="5566900"/>
            <a:ext cx="365760" cy="0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039C748-12CC-4873-92FC-6AAFBB7F878E}"/>
              </a:ext>
            </a:extLst>
          </p:cNvPr>
          <p:cNvCxnSpPr>
            <a:cxnSpLocks/>
          </p:cNvCxnSpPr>
          <p:nvPr/>
        </p:nvCxnSpPr>
        <p:spPr>
          <a:xfrm>
            <a:off x="7844015" y="5339472"/>
            <a:ext cx="365760" cy="0"/>
          </a:xfrm>
          <a:prstGeom prst="straightConnector1">
            <a:avLst/>
          </a:prstGeom>
          <a:ln w="38100">
            <a:solidFill>
              <a:srgbClr val="68909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F26D6EE-D65B-4283-B0FE-1D8EC45123D3}"/>
              </a:ext>
            </a:extLst>
          </p:cNvPr>
          <p:cNvCxnSpPr>
            <a:cxnSpLocks/>
          </p:cNvCxnSpPr>
          <p:nvPr/>
        </p:nvCxnSpPr>
        <p:spPr>
          <a:xfrm>
            <a:off x="7676615" y="4510258"/>
            <a:ext cx="717182" cy="601787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27129545-138F-4488-8334-598F271404F9}"/>
              </a:ext>
            </a:extLst>
          </p:cNvPr>
          <p:cNvCxnSpPr>
            <a:cxnSpLocks/>
          </p:cNvCxnSpPr>
          <p:nvPr/>
        </p:nvCxnSpPr>
        <p:spPr>
          <a:xfrm>
            <a:off x="7809395" y="4378637"/>
            <a:ext cx="700108" cy="587460"/>
          </a:xfrm>
          <a:prstGeom prst="straightConnector1">
            <a:avLst/>
          </a:prstGeom>
          <a:ln w="38100">
            <a:solidFill>
              <a:srgbClr val="68909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5E5B7E70-B015-4EB5-B9AE-A5345C7C73E5}"/>
              </a:ext>
            </a:extLst>
          </p:cNvPr>
          <p:cNvCxnSpPr>
            <a:cxnSpLocks/>
          </p:cNvCxnSpPr>
          <p:nvPr/>
        </p:nvCxnSpPr>
        <p:spPr>
          <a:xfrm rot="5400000">
            <a:off x="8581292" y="4783217"/>
            <a:ext cx="365760" cy="0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2F0A41F1-1A2E-41D0-8FCF-8953B9573D47}"/>
              </a:ext>
            </a:extLst>
          </p:cNvPr>
          <p:cNvCxnSpPr>
            <a:cxnSpLocks/>
          </p:cNvCxnSpPr>
          <p:nvPr/>
        </p:nvCxnSpPr>
        <p:spPr>
          <a:xfrm flipV="1">
            <a:off x="6398773" y="4355548"/>
            <a:ext cx="530087" cy="306045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2AFF36A7-9441-4107-A263-34C01CFE6268}"/>
              </a:ext>
            </a:extLst>
          </p:cNvPr>
          <p:cNvCxnSpPr>
            <a:cxnSpLocks/>
          </p:cNvCxnSpPr>
          <p:nvPr/>
        </p:nvCxnSpPr>
        <p:spPr>
          <a:xfrm>
            <a:off x="6325952" y="5075813"/>
            <a:ext cx="558256" cy="322309"/>
          </a:xfrm>
          <a:prstGeom prst="straightConnector1">
            <a:avLst/>
          </a:prstGeom>
          <a:ln w="38100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Curvo 44">
            <a:extLst>
              <a:ext uri="{FF2B5EF4-FFF2-40B4-BE49-F238E27FC236}">
                <a16:creationId xmlns:a16="http://schemas.microsoft.com/office/drawing/2014/main" id="{48E81259-EF99-4F00-BC5D-8F7EEDA75B38}"/>
              </a:ext>
            </a:extLst>
          </p:cNvPr>
          <p:cNvCxnSpPr>
            <a:cxnSpLocks/>
            <a:stCxn id="36" idx="7"/>
            <a:endCxn id="36" idx="5"/>
          </p:cNvCxnSpPr>
          <p:nvPr/>
        </p:nvCxnSpPr>
        <p:spPr>
          <a:xfrm rot="16200000" flipH="1">
            <a:off x="8750435" y="5433353"/>
            <a:ext cx="556584" cy="12700"/>
          </a:xfrm>
          <a:prstGeom prst="curvedConnector5">
            <a:avLst>
              <a:gd name="adj1" fmla="val 1895"/>
              <a:gd name="adj2" fmla="val 3656362"/>
              <a:gd name="adj3" fmla="val 98104"/>
            </a:avLst>
          </a:prstGeom>
          <a:ln w="28575">
            <a:solidFill>
              <a:srgbClr val="68909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C10D8825-BE73-44D0-BA90-ED955EAF53F1}"/>
              </a:ext>
            </a:extLst>
          </p:cNvPr>
          <p:cNvCxnSpPr>
            <a:stCxn id="31" idx="7"/>
            <a:endCxn id="31" idx="1"/>
          </p:cNvCxnSpPr>
          <p:nvPr/>
        </p:nvCxnSpPr>
        <p:spPr>
          <a:xfrm rot="16200000" flipV="1">
            <a:off x="7367296" y="3577756"/>
            <a:ext cx="12700" cy="556584"/>
          </a:xfrm>
          <a:prstGeom prst="curvedConnector3">
            <a:avLst>
              <a:gd name="adj1" fmla="val 3039961"/>
            </a:avLst>
          </a:prstGeom>
          <a:ln w="28575">
            <a:solidFill>
              <a:srgbClr val="689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999472E-D95B-4EBD-9E2E-7E818784D993}"/>
              </a:ext>
            </a:extLst>
          </p:cNvPr>
          <p:cNvSpPr txBox="1"/>
          <p:nvPr/>
        </p:nvSpPr>
        <p:spPr>
          <a:xfrm>
            <a:off x="3795589" y="1478879"/>
            <a:ext cx="366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latin typeface="+mj-lt"/>
              </a:rPr>
              <a:t>DE PACOTES</a:t>
            </a:r>
            <a:endParaRPr lang="pt-BR" sz="2300" dirty="0">
              <a:latin typeface="+mj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B3DD03-BB37-451A-83E1-C489C3646A12}"/>
              </a:ext>
            </a:extLst>
          </p:cNvPr>
          <p:cNvSpPr txBox="1"/>
          <p:nvPr/>
        </p:nvSpPr>
        <p:spPr>
          <a:xfrm>
            <a:off x="317728" y="4472312"/>
            <a:ext cx="4861665" cy="400110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709FAD"/>
                </a:solidFill>
              </a:rPr>
              <a:t>pacman</a:t>
            </a:r>
            <a:r>
              <a:rPr lang="pt-BR" sz="2000" b="1" dirty="0">
                <a:solidFill>
                  <a:srgbClr val="F0B930"/>
                </a:solidFill>
              </a:rPr>
              <a:t> -S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nome_pacote1 nome_pacote2...</a:t>
            </a:r>
          </a:p>
        </p:txBody>
      </p:sp>
    </p:spTree>
    <p:extLst>
      <p:ext uri="{BB962C8B-B14F-4D97-AF65-F5344CB8AC3E}">
        <p14:creationId xmlns:p14="http://schemas.microsoft.com/office/powerpoint/2010/main" val="371585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874983-D85A-467D-8D4A-90C084B7C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49" y="1623534"/>
            <a:ext cx="789666" cy="7896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5368B1-8BDA-42AD-A848-7267AC2D8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45" y="1693200"/>
            <a:ext cx="720000" cy="72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EE9E8A-E328-448A-935E-8BBB2DDD8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72" y="1658367"/>
            <a:ext cx="720000" cy="72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3D27A6B-7B22-4A52-BC70-E60C0C705C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22" y="1658367"/>
            <a:ext cx="720000" cy="72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FD97BFC-E20F-4E7A-A30D-06D0AABB71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48" y="1693200"/>
            <a:ext cx="720000" cy="720000"/>
          </a:xfrm>
          <a:prstGeom prst="rect">
            <a:avLst/>
          </a:prstGeom>
        </p:spPr>
      </p:pic>
      <p:sp>
        <p:nvSpPr>
          <p:cNvPr id="20" name="Chave Esquerda 19">
            <a:extLst>
              <a:ext uri="{FF2B5EF4-FFF2-40B4-BE49-F238E27FC236}">
                <a16:creationId xmlns:a16="http://schemas.microsoft.com/office/drawing/2014/main" id="{CECF4823-84EE-48C6-8C95-704985830E0E}"/>
              </a:ext>
            </a:extLst>
          </p:cNvPr>
          <p:cNvSpPr/>
          <p:nvPr/>
        </p:nvSpPr>
        <p:spPr>
          <a:xfrm rot="-5400000">
            <a:off x="3051076" y="307873"/>
            <a:ext cx="763181" cy="4637558"/>
          </a:xfrm>
          <a:prstGeom prst="leftBrace">
            <a:avLst>
              <a:gd name="adj1" fmla="val 88727"/>
              <a:gd name="adj2" fmla="val 50000"/>
            </a:avLst>
          </a:prstGeom>
          <a:ln w="76200">
            <a:solidFill>
              <a:srgbClr val="525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FAE1513-9F2C-4D77-9AA6-09AC5F21F52E}"/>
              </a:ext>
            </a:extLst>
          </p:cNvPr>
          <p:cNvSpPr/>
          <p:nvPr/>
        </p:nvSpPr>
        <p:spPr>
          <a:xfrm>
            <a:off x="2539878" y="3560104"/>
            <a:ext cx="1692347" cy="473640"/>
          </a:xfrm>
          <a:prstGeom prst="roundRect">
            <a:avLst>
              <a:gd name="adj" fmla="val 28029"/>
            </a:avLst>
          </a:prstGeom>
          <a:solidFill>
            <a:srgbClr val="E09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AD39EB8-CFF0-4CCF-8910-7B2616330726}"/>
              </a:ext>
            </a:extLst>
          </p:cNvPr>
          <p:cNvSpPr/>
          <p:nvPr/>
        </p:nvSpPr>
        <p:spPr>
          <a:xfrm>
            <a:off x="2539878" y="4111965"/>
            <a:ext cx="1692347" cy="473640"/>
          </a:xfrm>
          <a:prstGeom prst="roundRect">
            <a:avLst>
              <a:gd name="adj" fmla="val 28029"/>
            </a:avLst>
          </a:prstGeom>
          <a:solidFill>
            <a:srgbClr val="B42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F8D1935-6EC2-43C0-8C9B-6CEF78C12807}"/>
              </a:ext>
            </a:extLst>
          </p:cNvPr>
          <p:cNvSpPr/>
          <p:nvPr/>
        </p:nvSpPr>
        <p:spPr>
          <a:xfrm>
            <a:off x="2539878" y="4684700"/>
            <a:ext cx="1692347" cy="473640"/>
          </a:xfrm>
          <a:prstGeom prst="roundRect">
            <a:avLst>
              <a:gd name="adj" fmla="val 28029"/>
            </a:avLst>
          </a:prstGeom>
          <a:solidFill>
            <a:srgbClr val="709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D598492-CC38-4AA7-91F4-2E6418678FD2}"/>
              </a:ext>
            </a:extLst>
          </p:cNvPr>
          <p:cNvSpPr/>
          <p:nvPr/>
        </p:nvSpPr>
        <p:spPr>
          <a:xfrm>
            <a:off x="2702627" y="3530832"/>
            <a:ext cx="14264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Remover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A793B8F-03A8-4F15-B223-B341F57753DC}"/>
              </a:ext>
            </a:extLst>
          </p:cNvPr>
          <p:cNvSpPr/>
          <p:nvPr/>
        </p:nvSpPr>
        <p:spPr>
          <a:xfrm>
            <a:off x="2701764" y="4077774"/>
            <a:ext cx="13949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Atualizar</a:t>
            </a:r>
            <a:endParaRPr lang="pt-BR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786AB9F-DFF0-46E8-A745-54B40A6F8A18}"/>
              </a:ext>
            </a:extLst>
          </p:cNvPr>
          <p:cNvSpPr/>
          <p:nvPr/>
        </p:nvSpPr>
        <p:spPr>
          <a:xfrm>
            <a:off x="2643059" y="4653459"/>
            <a:ext cx="15132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Consultar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6F9280D-09E2-4285-AA14-5D9EE59B978E}"/>
              </a:ext>
            </a:extLst>
          </p:cNvPr>
          <p:cNvSpPr/>
          <p:nvPr/>
        </p:nvSpPr>
        <p:spPr>
          <a:xfrm>
            <a:off x="4737745" y="3560104"/>
            <a:ext cx="44032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-R</a:t>
            </a:r>
            <a:r>
              <a:rPr lang="pt-BR" sz="2000" b="1" dirty="0"/>
              <a:t> </a:t>
            </a:r>
            <a:r>
              <a:rPr lang="pt-BR" sz="2000" b="1" dirty="0" err="1"/>
              <a:t>nome_pacote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Syu</a:t>
            </a:r>
            <a:endParaRPr lang="pt-BR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Ss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b="1" dirty="0"/>
              <a:t>string1 string2 ...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44BB060-91CD-4F99-8CB1-9E0309BB6B76}"/>
              </a:ext>
            </a:extLst>
          </p:cNvPr>
          <p:cNvCxnSpPr/>
          <p:nvPr/>
        </p:nvCxnSpPr>
        <p:spPr>
          <a:xfrm>
            <a:off x="4486489" y="3573709"/>
            <a:ext cx="0" cy="1598236"/>
          </a:xfrm>
          <a:prstGeom prst="line">
            <a:avLst/>
          </a:prstGeom>
          <a:ln w="19050">
            <a:solidFill>
              <a:srgbClr val="525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FAE1513-9F2C-4D77-9AA6-09AC5F21F52E}"/>
              </a:ext>
            </a:extLst>
          </p:cNvPr>
          <p:cNvSpPr/>
          <p:nvPr/>
        </p:nvSpPr>
        <p:spPr>
          <a:xfrm>
            <a:off x="1370772" y="2062878"/>
            <a:ext cx="2671136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AD39EB8-CFF0-4CCF-8910-7B2616330726}"/>
              </a:ext>
            </a:extLst>
          </p:cNvPr>
          <p:cNvSpPr/>
          <p:nvPr/>
        </p:nvSpPr>
        <p:spPr>
          <a:xfrm>
            <a:off x="1370772" y="2614739"/>
            <a:ext cx="2671133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F8D1935-6EC2-43C0-8C9B-6CEF78C12807}"/>
              </a:ext>
            </a:extLst>
          </p:cNvPr>
          <p:cNvSpPr/>
          <p:nvPr/>
        </p:nvSpPr>
        <p:spPr>
          <a:xfrm>
            <a:off x="1370772" y="3187474"/>
            <a:ext cx="2671128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D598492-CC38-4AA7-91F4-2E6418678FD2}"/>
              </a:ext>
            </a:extLst>
          </p:cNvPr>
          <p:cNvSpPr/>
          <p:nvPr/>
        </p:nvSpPr>
        <p:spPr>
          <a:xfrm>
            <a:off x="1623704" y="2045782"/>
            <a:ext cx="206819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Limpar Cache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A793B8F-03A8-4F15-B223-B341F57753DC}"/>
              </a:ext>
            </a:extLst>
          </p:cNvPr>
          <p:cNvSpPr/>
          <p:nvPr/>
        </p:nvSpPr>
        <p:spPr>
          <a:xfrm>
            <a:off x="1625959" y="2604372"/>
            <a:ext cx="24159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Dependências</a:t>
            </a:r>
            <a:endParaRPr lang="pt-BR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786AB9F-DFF0-46E8-A745-54B40A6F8A18}"/>
              </a:ext>
            </a:extLst>
          </p:cNvPr>
          <p:cNvSpPr/>
          <p:nvPr/>
        </p:nvSpPr>
        <p:spPr>
          <a:xfrm>
            <a:off x="1760243" y="3155499"/>
            <a:ext cx="18921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Sem Instalar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6F9280D-09E2-4285-AA14-5D9EE59B978E}"/>
              </a:ext>
            </a:extLst>
          </p:cNvPr>
          <p:cNvSpPr/>
          <p:nvPr/>
        </p:nvSpPr>
        <p:spPr>
          <a:xfrm>
            <a:off x="4902686" y="2029898"/>
            <a:ext cx="4403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Sc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pactree</a:t>
            </a:r>
            <a:r>
              <a:rPr lang="pt-BR" sz="2000" b="1" dirty="0"/>
              <a:t> </a:t>
            </a:r>
            <a:r>
              <a:rPr lang="pt-BR" sz="2000" b="1" dirty="0" err="1"/>
              <a:t>nome_pacote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b="1" dirty="0" err="1"/>
              <a:t>nome_pacote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pt-BR" sz="2000" b="1" dirty="0" err="1">
                <a:solidFill>
                  <a:schemeClr val="accent2">
                    <a:lumMod val="75000"/>
                  </a:schemeClr>
                </a:solidFill>
              </a:rPr>
              <a:t>Qe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000" b="1" dirty="0"/>
              <a:t>| (filtro) </a:t>
            </a:r>
            <a:r>
              <a:rPr lang="pt-BR" sz="2000" b="1" dirty="0" err="1"/>
              <a:t>expac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 err="1">
                <a:solidFill>
                  <a:schemeClr val="accent1">
                    <a:lumMod val="50000"/>
                  </a:schemeClr>
                </a:solidFill>
              </a:rPr>
              <a:t>pacman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–U </a:t>
            </a:r>
            <a:r>
              <a:rPr lang="pt-BR" sz="2000" b="1" dirty="0"/>
              <a:t>/caminho/para/pacote</a:t>
            </a:r>
          </a:p>
          <a:p>
            <a:endParaRPr lang="pt-BR" sz="2000" b="1" dirty="0"/>
          </a:p>
          <a:p>
            <a:r>
              <a:rPr lang="pt-BR" sz="2000" b="1" dirty="0"/>
              <a:t>/</a:t>
            </a:r>
            <a:r>
              <a:rPr lang="pt-BR" sz="2000" b="1" dirty="0" err="1"/>
              <a:t>etc</a:t>
            </a:r>
            <a:r>
              <a:rPr lang="pt-BR" sz="2000" b="1" dirty="0"/>
              <a:t>/</a:t>
            </a:r>
            <a:r>
              <a:rPr lang="pt-BR" sz="2000" b="1" dirty="0" err="1"/>
              <a:t>pacman.conf</a:t>
            </a:r>
            <a:endParaRPr lang="pt-BR" sz="2000" b="1" dirty="0"/>
          </a:p>
          <a:p>
            <a:endParaRPr lang="pt-BR" sz="2000" b="1" dirty="0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44BB060-91CD-4F99-8CB1-9E0309BB6B76}"/>
              </a:ext>
            </a:extLst>
          </p:cNvPr>
          <p:cNvCxnSpPr>
            <a:cxnSpLocks/>
          </p:cNvCxnSpPr>
          <p:nvPr/>
        </p:nvCxnSpPr>
        <p:spPr>
          <a:xfrm>
            <a:off x="4577384" y="2045782"/>
            <a:ext cx="0" cy="3555691"/>
          </a:xfrm>
          <a:prstGeom prst="line">
            <a:avLst/>
          </a:prstGeom>
          <a:ln w="19050">
            <a:solidFill>
              <a:srgbClr val="525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E39005AE-F052-469E-BABF-98FAC663F5FD}"/>
              </a:ext>
            </a:extLst>
          </p:cNvPr>
          <p:cNvSpPr txBox="1">
            <a:spLocks/>
          </p:cNvSpPr>
          <p:nvPr/>
        </p:nvSpPr>
        <p:spPr>
          <a:xfrm>
            <a:off x="628650" y="1071345"/>
            <a:ext cx="7886700" cy="1190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OUTROS</a:t>
            </a:r>
            <a:endParaRPr lang="en-US" sz="32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2F0419-A1F6-443D-93DF-773F18BA98A1}"/>
              </a:ext>
            </a:extLst>
          </p:cNvPr>
          <p:cNvSpPr txBox="1"/>
          <p:nvPr/>
        </p:nvSpPr>
        <p:spPr>
          <a:xfrm>
            <a:off x="3742580" y="1396090"/>
            <a:ext cx="366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+mj-lt"/>
              </a:rPr>
              <a:t>COMANDOS</a:t>
            </a:r>
            <a:endParaRPr lang="pt-BR" sz="2000" dirty="0">
              <a:latin typeface="+mj-lt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8827980-5DC7-4F17-9FD4-E6D3D54E7F92}"/>
              </a:ext>
            </a:extLst>
          </p:cNvPr>
          <p:cNvSpPr/>
          <p:nvPr/>
        </p:nvSpPr>
        <p:spPr>
          <a:xfrm>
            <a:off x="1370772" y="3776980"/>
            <a:ext cx="2671136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C2B34A4-E70C-4DAB-8EF7-2F53230E2B13}"/>
              </a:ext>
            </a:extLst>
          </p:cNvPr>
          <p:cNvSpPr/>
          <p:nvPr/>
        </p:nvSpPr>
        <p:spPr>
          <a:xfrm>
            <a:off x="1370772" y="4328841"/>
            <a:ext cx="2671133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7F544A6-209C-44F9-85A1-6616022EFDE3}"/>
              </a:ext>
            </a:extLst>
          </p:cNvPr>
          <p:cNvSpPr/>
          <p:nvPr/>
        </p:nvSpPr>
        <p:spPr>
          <a:xfrm>
            <a:off x="1370772" y="4901576"/>
            <a:ext cx="2671128" cy="473640"/>
          </a:xfrm>
          <a:prstGeom prst="roundRect">
            <a:avLst>
              <a:gd name="adj" fmla="val 2802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CBD2888-69C0-4ED2-88A1-75A0894BE93F}"/>
              </a:ext>
            </a:extLst>
          </p:cNvPr>
          <p:cNvSpPr/>
          <p:nvPr/>
        </p:nvSpPr>
        <p:spPr>
          <a:xfrm>
            <a:off x="1623704" y="3759884"/>
            <a:ext cx="20797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Listar Pacotes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023B426-E5AE-4911-9B55-164E6948FD8A}"/>
              </a:ext>
            </a:extLst>
          </p:cNvPr>
          <p:cNvSpPr/>
          <p:nvPr/>
        </p:nvSpPr>
        <p:spPr>
          <a:xfrm>
            <a:off x="1625959" y="4318474"/>
            <a:ext cx="24159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Pacotes Locais</a:t>
            </a:r>
            <a:endParaRPr lang="pt-BR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7AA7A27-04F7-481D-9062-12BC10A8BBEA}"/>
              </a:ext>
            </a:extLst>
          </p:cNvPr>
          <p:cNvSpPr/>
          <p:nvPr/>
        </p:nvSpPr>
        <p:spPr>
          <a:xfrm>
            <a:off x="1684475" y="4867385"/>
            <a:ext cx="21623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>
                <a:solidFill>
                  <a:schemeClr val="bg1"/>
                </a:solidFill>
                <a:latin typeface="+mj-lt"/>
              </a:rPr>
              <a:t>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363930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263E0C-C5BA-4B1D-92D8-AE519605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38"/>
            <a:ext cx="10535478" cy="64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E0F842-B31B-4C5E-91FB-D3CDA3ADF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859"/>
            <a:ext cx="9144000" cy="64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0975C3-83D0-409E-8DD7-645D9AED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99" y="1007164"/>
            <a:ext cx="9304815" cy="58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2217</TotalTime>
  <Words>513</Words>
  <Application>Microsoft Office PowerPoint</Application>
  <PresentationFormat>Apresentação na tela (4:3)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dt-line-people-01</vt:lpstr>
      <vt:lpstr>dt-line-technology-01</vt:lpstr>
      <vt:lpstr>Roboto</vt:lpstr>
      <vt:lpstr>Roboto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OBRIGADO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DEPCOM</dc:creator>
  <cp:lastModifiedBy>Pedro Bernardi Alves</cp:lastModifiedBy>
  <cp:revision>173</cp:revision>
  <dcterms:created xsi:type="dcterms:W3CDTF">2016-02-05T12:36:21Z</dcterms:created>
  <dcterms:modified xsi:type="dcterms:W3CDTF">2018-05-10T07:27:42Z</dcterms:modified>
</cp:coreProperties>
</file>